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15"/>
  </p:notesMasterIdLst>
  <p:sldIdLst>
    <p:sldId id="256" r:id="rId2"/>
    <p:sldId id="16667656" r:id="rId3"/>
    <p:sldId id="16667641" r:id="rId4"/>
    <p:sldId id="16667655" r:id="rId5"/>
    <p:sldId id="16667663" r:id="rId6"/>
    <p:sldId id="16667637" r:id="rId7"/>
    <p:sldId id="16667657" r:id="rId8"/>
    <p:sldId id="16667659" r:id="rId9"/>
    <p:sldId id="16667658" r:id="rId10"/>
    <p:sldId id="16667660" r:id="rId11"/>
    <p:sldId id="16667661" r:id="rId12"/>
    <p:sldId id="16667662" r:id="rId13"/>
    <p:sldId id="166676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B82"/>
    <a:srgbClr val="03AA54"/>
    <a:srgbClr val="E4A900"/>
    <a:srgbClr val="00A09D"/>
    <a:srgbClr val="EFEFEF"/>
    <a:srgbClr val="797979"/>
    <a:srgbClr val="484747"/>
    <a:srgbClr val="091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7843" autoAdjust="0"/>
  </p:normalViewPr>
  <p:slideViewPr>
    <p:cSldViewPr snapToGrid="0">
      <p:cViewPr varScale="1">
        <p:scale>
          <a:sx n="72" d="100"/>
          <a:sy n="72" d="100"/>
        </p:scale>
        <p:origin x="936"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FE03C-B31B-49A5-A426-FD387543C137}"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91F07-EB89-43FA-BF28-A288EB86051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891F07-EB89-43FA-BF28-A288EB860513}"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891F07-EB89-43FA-BF28-A288EB860513}" type="slidenum">
              <a:rPr lang="en-US" smtClean="0"/>
              <a:t>3</a:t>
            </a:fld>
            <a:endParaRPr lang="en-US"/>
          </a:p>
        </p:txBody>
      </p:sp>
    </p:spTree>
    <p:extLst>
      <p:ext uri="{BB962C8B-B14F-4D97-AF65-F5344CB8AC3E}">
        <p14:creationId xmlns:p14="http://schemas.microsoft.com/office/powerpoint/2010/main" val="380987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891F07-EB89-43FA-BF28-A288EB860513}" type="slidenum">
              <a:rPr lang="en-US" smtClean="0"/>
              <a:t>4</a:t>
            </a:fld>
            <a:endParaRPr lang="en-US"/>
          </a:p>
        </p:txBody>
      </p:sp>
    </p:spTree>
    <p:extLst>
      <p:ext uri="{BB962C8B-B14F-4D97-AF65-F5344CB8AC3E}">
        <p14:creationId xmlns:p14="http://schemas.microsoft.com/office/powerpoint/2010/main" val="33057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5</a:t>
            </a:fld>
            <a:endParaRPr lang="en-US"/>
          </a:p>
        </p:txBody>
      </p:sp>
    </p:spTree>
    <p:extLst>
      <p:ext uri="{BB962C8B-B14F-4D97-AF65-F5344CB8AC3E}">
        <p14:creationId xmlns:p14="http://schemas.microsoft.com/office/powerpoint/2010/main" val="123541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91F07-EB89-43FA-BF28-A288EB860513}"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74808A-B47C-4EBD-A565-445D8DABE4D1}" type="datetime8">
              <a:rPr lang="en-US" smtClean="0"/>
              <a:t>6/19/2023 4:26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0AB3A0-084C-421E-88C7-442883BA492F}" type="datetime8">
              <a:rPr lang="en-US" smtClean="0"/>
              <a:t>6/19/2023 4:26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A7FE2-1087-4FF7-80C1-514657A33426}" type="datetime8">
              <a:rPr lang="en-US" smtClean="0"/>
              <a:t>6/19/2023 4:26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12335-F9DC-4F2F-AD2E-2C176B0F9B1D}" type="datetime8">
              <a:rPr lang="en-US" smtClean="0"/>
              <a:t>6/19/2023 4:26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4BD7E-4E55-4CDC-88F5-C7C0303799CE}" type="datetime8">
              <a:rPr lang="en-US" smtClean="0"/>
              <a:t>6/19/2023 4:26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02DF7-24C3-4C56-8B15-C53B53BDF1C4}" type="datetime8">
              <a:rPr lang="en-US" smtClean="0"/>
              <a:t>6/19/2023 4:26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AB854A-B997-4B30-9FBF-66BE5D870CA5}" type="datetime8">
              <a:rPr lang="en-US" smtClean="0"/>
              <a:t>6/19/2023 4:26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A35F8-D37C-4873-A417-4F6A2AEDAB73}" type="datetime8">
              <a:rPr lang="en-US" smtClean="0"/>
              <a:t>6/19/2023 4:26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464B-65AD-44D2-9527-4195064C71D5}" type="datetime8">
              <a:rPr lang="en-US" smtClean="0"/>
              <a:t>6/19/2023 4:26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1E250C-2248-4C9E-9D90-57F56CFED59B}" type="datetime8">
              <a:rPr lang="en-US" smtClean="0"/>
              <a:t>6/19/2023 4:26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F23870-085F-45E5-BB88-4B08E5D22D89}" type="datetime8">
              <a:rPr lang="en-US" smtClean="0"/>
              <a:t>6/19/2023 4:26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9EC1F-2F84-486E-B600-82B0F22721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aturation sat="590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04284-DB69-4E82-89E5-4ACB3ED53AD8}" type="datetime8">
              <a:rPr lang="en-US" smtClean="0"/>
              <a:t>6/19/2023 4:26 PM</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9EC1F-2F84-486E-B600-82B0F22721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punjabcode.punjab.gov.pk/uploads/articles/punjab-land-revenue-rules-1968-pdf.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unjabcode.punjab.gov.pk/uploads/articles/punjab-land-revenue-rules-1968-pd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punjabcode.punjab.gov.pk/uploads/articles/punjab-land-revenue-rules-1968-pdf.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njabcode.punjab.gov.pk/uploads/articles/punjab-land-revenue-rules-1968-pdf.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May be an image of map and text that says &quot;PO PLRA SMOOTH TRANSITION INTO THE NEW ERA PUNJAB URBAN LAND SYSTEMS ENHANCEMENT&quo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 name="Picture 5"/>
          <p:cNvPicPr>
            <a:picLocks noChangeAspect="1"/>
          </p:cNvPicPr>
          <p:nvPr/>
        </p:nvPicPr>
        <p:blipFill>
          <a:blip r:embed="rId2"/>
          <a:stretch>
            <a:fillRect/>
          </a:stretch>
        </p:blipFill>
        <p:spPr>
          <a:xfrm>
            <a:off x="0" y="0"/>
            <a:ext cx="9321209"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6681" y="1493516"/>
            <a:ext cx="4181865" cy="35661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571" y="423023"/>
            <a:ext cx="11259140" cy="400110"/>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bg1"/>
                </a:solidFill>
              </a:rPr>
              <a:t>THE PUNJAB LAND RECORDS AUTHORITY ACT 2017</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22758" y="1365003"/>
            <a:ext cx="7168619" cy="7255448"/>
          </a:xfrm>
          <a:prstGeom prst="rect">
            <a:avLst/>
          </a:prstGeom>
          <a:noFill/>
        </p:spPr>
        <p:txBody>
          <a:bodyPr wrap="square" rtlCol="0">
            <a:spAutoFit/>
          </a:bodyPr>
          <a:lstStyle/>
          <a:p>
            <a:pPr marL="285750" indent="-285750" algn="just">
              <a:buFont typeface="Wingdings" panose="05000000000000000000" pitchFamily="2" charset="2"/>
              <a:buChar char="v"/>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Punjab Land Records Authority is empowered to </a:t>
            </a:r>
            <a:r>
              <a:rPr lang="en-US" kern="100" dirty="0">
                <a:latin typeface="Calibri" panose="020F0502020204030204" pitchFamily="34" charset="0"/>
                <a:ea typeface="Calibri" panose="020F0502020204030204" pitchFamily="34" charset="0"/>
                <a:cs typeface="Times New Roman" panose="02020603050405020304" pitchFamily="18" charset="0"/>
              </a:rPr>
              <a:t>establish </a:t>
            </a:r>
            <a:r>
              <a:rPr lang="en-US" kern="100" dirty="0" err="1">
                <a:latin typeface="Calibri" panose="020F0502020204030204" pitchFamily="34" charset="0"/>
                <a:ea typeface="Calibri" panose="020F0502020204030204" pitchFamily="34" charset="0"/>
                <a:cs typeface="Times New Roman" panose="02020603050405020304" pitchFamily="18" charset="0"/>
              </a:rPr>
              <a:t>Arazi</a:t>
            </a:r>
            <a:r>
              <a:rPr lang="en-US" kern="100" dirty="0">
                <a:latin typeface="Calibri" panose="020F0502020204030204" pitchFamily="34" charset="0"/>
                <a:ea typeface="Calibri" panose="020F0502020204030204" pitchFamily="34" charset="0"/>
                <a:cs typeface="Times New Roman" panose="02020603050405020304" pitchFamily="18" charset="0"/>
              </a:rPr>
              <a:t> Record Centers in Punjab. Recently for provisions of better services “</a:t>
            </a:r>
            <a:r>
              <a:rPr lang="en-US" kern="100" dirty="0" err="1">
                <a:latin typeface="Calibri" panose="020F0502020204030204" pitchFamily="34" charset="0"/>
                <a:ea typeface="Calibri" panose="020F0502020204030204" pitchFamily="34" charset="0"/>
                <a:cs typeface="Times New Roman" panose="02020603050405020304" pitchFamily="18" charset="0"/>
              </a:rPr>
              <a:t>Dehi</a:t>
            </a:r>
            <a:r>
              <a:rPr lang="en-US" kern="100" dirty="0">
                <a:latin typeface="Calibri" panose="020F0502020204030204" pitchFamily="34" charset="0"/>
                <a:ea typeface="Calibri" panose="020F0502020204030204" pitchFamily="34" charset="0"/>
                <a:cs typeface="Times New Roman" panose="02020603050405020304" pitchFamily="18" charset="0"/>
              </a:rPr>
              <a:t> Markaz Maal” has been established under </a:t>
            </a:r>
            <a:r>
              <a:rPr lang="en-US" b="1" kern="100" dirty="0">
                <a:latin typeface="Calibri" panose="020F0502020204030204" pitchFamily="34" charset="0"/>
                <a:ea typeface="Calibri" panose="020F0502020204030204" pitchFamily="34" charset="0"/>
                <a:cs typeface="Times New Roman" panose="02020603050405020304" pitchFamily="18" charset="0"/>
              </a:rPr>
              <a:t>Section 17 </a:t>
            </a:r>
            <a:r>
              <a:rPr lang="en-US" kern="100" dirty="0">
                <a:latin typeface="Calibri" panose="020F0502020204030204" pitchFamily="34" charset="0"/>
                <a:ea typeface="Calibri" panose="020F0502020204030204" pitchFamily="34" charset="0"/>
                <a:cs typeface="Times New Roman" panose="02020603050405020304" pitchFamily="18" charset="0"/>
              </a:rPr>
              <a:t>of the PLRA Act 2017. PLRA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may establish offices or deploy human resource for the transmission of land records maintained by any other body established under the law.</a:t>
            </a:r>
          </a:p>
          <a:p>
            <a:pPr marL="285750" indent="-285750" algn="just">
              <a:buFont typeface="Wingdings" panose="05000000000000000000" pitchFamily="2" charset="2"/>
              <a:buChar char="v"/>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17.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Arazi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Record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(ARCs)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The Authority shall establish one or more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Arazi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Record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each tehsil and may also designate any place or facility notified as such to provide such services as may be prescribed.</a:t>
            </a:r>
          </a:p>
          <a:p>
            <a:pPr marL="800100" marR="0" indent="-342900" algn="just">
              <a:lnSpc>
                <a:spcPct val="107000"/>
              </a:lnSpc>
              <a:spcBef>
                <a:spcPts val="0"/>
              </a:spcBef>
              <a:spcAft>
                <a:spcPts val="800"/>
              </a:spcAft>
              <a:buAutoNum type="arabicParenBoth" startAt="2"/>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Authority may establish offices or deploy human resource for the transmission of land records maintained by any other body established under law.</a:t>
            </a:r>
          </a:p>
          <a:p>
            <a:pPr marL="285750" indent="-285750" algn="just">
              <a:buFont typeface="Wingdings" panose="05000000000000000000" pitchFamily="2" charset="2"/>
              <a:buChar char="v"/>
            </a:pPr>
            <a:r>
              <a:rPr lang="en-US" dirty="0"/>
              <a:t>PLRA is empowered to frame Regulations under </a:t>
            </a:r>
            <a:r>
              <a:rPr lang="en-US" b="1" dirty="0"/>
              <a:t>Section 29 </a:t>
            </a:r>
            <a:r>
              <a:rPr lang="en-US" dirty="0"/>
              <a:t>of the Act, whereas, the Government make Rules under </a:t>
            </a:r>
            <a:r>
              <a:rPr lang="en-US" b="1" dirty="0"/>
              <a:t>Section 30 </a:t>
            </a:r>
            <a:r>
              <a:rPr lang="en-US" dirty="0"/>
              <a:t>of the Act, for prescribing the procedure for preparation and maintenance of land record.</a:t>
            </a:r>
          </a:p>
          <a:p>
            <a:pPr marL="285750" indent="-285750" algn="just">
              <a:buFont typeface="Wingdings" panose="05000000000000000000" pitchFamily="2" charset="2"/>
              <a:buChar char="v"/>
            </a:pPr>
            <a:endParaRPr lang="en-US" dirty="0"/>
          </a:p>
          <a:p>
            <a:pPr algn="just"/>
            <a:endParaRPr lang="en-US" dirty="0"/>
          </a:p>
          <a:p>
            <a:pPr algn="just"/>
            <a:r>
              <a:rPr lang="en-US" b="1" dirty="0"/>
              <a:t> </a:t>
            </a:r>
          </a:p>
          <a:p>
            <a:endParaRPr lang="en-US" dirty="0"/>
          </a:p>
          <a:p>
            <a:endParaRPr lang="en-US" dirty="0"/>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731" y="1118781"/>
            <a:ext cx="4181865" cy="35661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860" y="472450"/>
            <a:ext cx="11259140" cy="400110"/>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bg1"/>
                </a:solidFill>
              </a:rPr>
              <a:t>THE GOVERNMENT AGENCIES WHICH ARE TAKEN ON BOARD FOR DIGITILIZATION OF LAND RECORDS</a:t>
            </a:r>
          </a:p>
        </p:txBody>
      </p:sp>
      <p:cxnSp>
        <p:nvCxnSpPr>
          <p:cNvPr id="3" name="Google Shape;150;p21"/>
          <p:cNvCxnSpPr/>
          <p:nvPr/>
        </p:nvCxnSpPr>
        <p:spPr>
          <a:xfrm>
            <a:off x="1208690" y="1069354"/>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22655" y="1216025"/>
            <a:ext cx="8714105" cy="6463030"/>
          </a:xfrm>
          <a:prstGeom prst="rect">
            <a:avLst/>
          </a:prstGeom>
          <a:noFill/>
        </p:spPr>
        <p:txBody>
          <a:bodyPr wrap="square" rtlCol="0">
            <a:spAutoFit/>
          </a:bodyPr>
          <a:lstStyle/>
          <a:p>
            <a:pPr marL="1200150" lvl="2" indent="-285750" algn="just">
              <a:spcBef>
                <a:spcPts val="780"/>
              </a:spcBef>
              <a:buSzPts val="1100"/>
              <a:buFont typeface="Wingdings" panose="05000000000000000000" pitchFamily="2" charset="2"/>
              <a:buChar char="v"/>
              <a:tabLst>
                <a:tab pos="361315" algn="l"/>
              </a:tabLst>
            </a:pPr>
            <a:r>
              <a:rPr lang="en-US" sz="1800" dirty="0">
                <a:effectLst/>
                <a:ea typeface="Times New Roman" panose="02020603050405020304" pitchFamily="18" charset="0"/>
              </a:rPr>
              <a:t>All</a:t>
            </a:r>
            <a:r>
              <a:rPr lang="en-US" spc="55" dirty="0">
                <a:ea typeface="Times New Roman" panose="02020603050405020304" pitchFamily="18" charset="0"/>
              </a:rPr>
              <a:t> Metropolitan/</a:t>
            </a:r>
            <a:r>
              <a:rPr lang="en-US" sz="1800" dirty="0">
                <a:effectLst/>
                <a:ea typeface="Times New Roman" panose="02020603050405020304" pitchFamily="18" charset="0"/>
              </a:rPr>
              <a:t>Municipal</a:t>
            </a:r>
            <a:r>
              <a:rPr lang="en-US" sz="1800" spc="60" dirty="0">
                <a:effectLst/>
                <a:ea typeface="Times New Roman" panose="02020603050405020304" pitchFamily="18" charset="0"/>
              </a:rPr>
              <a:t> </a:t>
            </a:r>
            <a:r>
              <a:rPr lang="en-US" sz="1800" spc="-10" dirty="0">
                <a:effectLst/>
                <a:ea typeface="Times New Roman" panose="02020603050405020304" pitchFamily="18" charset="0"/>
              </a:rPr>
              <a:t>Corporations/Committees</a:t>
            </a:r>
            <a:r>
              <a:rPr lang="en-US" spc="-10" dirty="0">
                <a:ea typeface="Times New Roman" panose="02020603050405020304" pitchFamily="18" charset="0"/>
              </a:rPr>
              <a:t> under </a:t>
            </a:r>
            <a:r>
              <a:rPr lang="en-US" sz="1800" dirty="0">
                <a:effectLst/>
                <a:ea typeface="Times New Roman" panose="02020603050405020304" pitchFamily="18" charset="0"/>
              </a:rPr>
              <a:t>Local</a:t>
            </a:r>
            <a:r>
              <a:rPr lang="en-US" sz="1800" spc="70" dirty="0">
                <a:effectLst/>
                <a:ea typeface="Times New Roman" panose="02020603050405020304" pitchFamily="18" charset="0"/>
              </a:rPr>
              <a:t> </a:t>
            </a:r>
            <a:r>
              <a:rPr lang="en-US" sz="1800" dirty="0">
                <a:effectLst/>
                <a:ea typeface="Times New Roman" panose="02020603050405020304" pitchFamily="18" charset="0"/>
              </a:rPr>
              <a:t>Government</a:t>
            </a:r>
            <a:r>
              <a:rPr lang="en-US" sz="1800" spc="65" dirty="0">
                <a:effectLst/>
                <a:ea typeface="Times New Roman" panose="02020603050405020304" pitchFamily="18" charset="0"/>
              </a:rPr>
              <a:t> </a:t>
            </a:r>
            <a:r>
              <a:rPr lang="en-US" sz="1800" dirty="0">
                <a:effectLst/>
                <a:ea typeface="Times New Roman" panose="02020603050405020304" pitchFamily="18" charset="0"/>
              </a:rPr>
              <a:t>&amp;</a:t>
            </a:r>
            <a:r>
              <a:rPr lang="en-US" sz="1800" spc="75" dirty="0">
                <a:effectLst/>
                <a:ea typeface="Times New Roman" panose="02020603050405020304" pitchFamily="18" charset="0"/>
              </a:rPr>
              <a:t> </a:t>
            </a:r>
            <a:r>
              <a:rPr lang="en-US" sz="1800" dirty="0">
                <a:effectLst/>
                <a:ea typeface="Times New Roman" panose="02020603050405020304" pitchFamily="18" charset="0"/>
              </a:rPr>
              <a:t>Community</a:t>
            </a:r>
            <a:r>
              <a:rPr lang="en-US" sz="1800" spc="70" dirty="0">
                <a:effectLst/>
                <a:ea typeface="Times New Roman" panose="02020603050405020304" pitchFamily="18" charset="0"/>
              </a:rPr>
              <a:t> </a:t>
            </a:r>
            <a:r>
              <a:rPr lang="en-US" sz="1800" dirty="0">
                <a:effectLst/>
                <a:ea typeface="Times New Roman" panose="02020603050405020304" pitchFamily="18" charset="0"/>
              </a:rPr>
              <a:t>Development</a:t>
            </a:r>
            <a:r>
              <a:rPr lang="en-US" sz="1800" spc="75" dirty="0">
                <a:effectLst/>
                <a:ea typeface="Times New Roman" panose="02020603050405020304" pitchFamily="18" charset="0"/>
              </a:rPr>
              <a:t> </a:t>
            </a:r>
            <a:r>
              <a:rPr lang="en-US" sz="1800" dirty="0">
                <a:effectLst/>
                <a:ea typeface="Times New Roman" panose="02020603050405020304" pitchFamily="18" charset="0"/>
              </a:rPr>
              <a:t>Dept,</a:t>
            </a:r>
            <a:r>
              <a:rPr lang="en-US" sz="1800" spc="65"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lvl="2" indent="-285750" algn="just">
              <a:spcBef>
                <a:spcPts val="785"/>
              </a:spcBef>
              <a:buSzPts val="1100"/>
              <a:buFont typeface="Wingdings" panose="05000000000000000000" pitchFamily="2" charset="2"/>
              <a:buChar char="v"/>
              <a:tabLst>
                <a:tab pos="353695" algn="l"/>
              </a:tabLst>
            </a:pPr>
            <a:r>
              <a:rPr lang="en-US" sz="1800" dirty="0">
                <a:effectLst/>
                <a:ea typeface="Times New Roman" panose="02020603050405020304" pitchFamily="18" charset="0"/>
              </a:rPr>
              <a:t>Housing</a:t>
            </a:r>
            <a:r>
              <a:rPr lang="en-US" sz="1800" spc="55" dirty="0">
                <a:effectLst/>
                <a:ea typeface="Times New Roman" panose="02020603050405020304" pitchFamily="18" charset="0"/>
              </a:rPr>
              <a:t> </a:t>
            </a:r>
            <a:r>
              <a:rPr lang="en-US" sz="1800" dirty="0">
                <a:effectLst/>
                <a:ea typeface="Times New Roman" panose="02020603050405020304" pitchFamily="18" charset="0"/>
              </a:rPr>
              <a:t>&amp;</a:t>
            </a:r>
            <a:r>
              <a:rPr lang="en-US" sz="1800" spc="60" dirty="0">
                <a:effectLst/>
                <a:ea typeface="Times New Roman" panose="02020603050405020304" pitchFamily="18" charset="0"/>
              </a:rPr>
              <a:t> </a:t>
            </a:r>
            <a:r>
              <a:rPr lang="en-US" sz="1800" dirty="0">
                <a:effectLst/>
                <a:ea typeface="Times New Roman" panose="02020603050405020304" pitchFamily="18" charset="0"/>
              </a:rPr>
              <a:t>Urban</a:t>
            </a:r>
            <a:r>
              <a:rPr lang="en-US" sz="1800" spc="50" dirty="0">
                <a:effectLst/>
                <a:ea typeface="Times New Roman" panose="02020603050405020304" pitchFamily="18" charset="0"/>
              </a:rPr>
              <a:t> </a:t>
            </a:r>
            <a:r>
              <a:rPr lang="en-US" sz="1800" dirty="0">
                <a:effectLst/>
                <a:ea typeface="Times New Roman" panose="02020603050405020304" pitchFamily="18" charset="0"/>
              </a:rPr>
              <a:t>Development</a:t>
            </a:r>
            <a:r>
              <a:rPr lang="en-US" sz="1800" spc="55" dirty="0">
                <a:effectLst/>
                <a:ea typeface="Times New Roman" panose="02020603050405020304" pitchFamily="18" charset="0"/>
              </a:rPr>
              <a:t> </a:t>
            </a:r>
            <a:r>
              <a:rPr lang="en-US" sz="1800" dirty="0">
                <a:effectLst/>
                <a:ea typeface="Times New Roman" panose="02020603050405020304" pitchFamily="18" charset="0"/>
              </a:rPr>
              <a:t>&amp;</a:t>
            </a:r>
            <a:r>
              <a:rPr lang="en-US" sz="1800" spc="60" dirty="0">
                <a:effectLst/>
                <a:ea typeface="Times New Roman" panose="02020603050405020304" pitchFamily="18" charset="0"/>
              </a:rPr>
              <a:t> </a:t>
            </a:r>
            <a:r>
              <a:rPr lang="en-US" sz="1800" dirty="0">
                <a:effectLst/>
                <a:ea typeface="Times New Roman" panose="02020603050405020304" pitchFamily="18" charset="0"/>
              </a:rPr>
              <a:t>Public</a:t>
            </a:r>
            <a:r>
              <a:rPr lang="en-US" sz="1800" spc="60" dirty="0">
                <a:effectLst/>
                <a:ea typeface="Times New Roman" panose="02020603050405020304" pitchFamily="18" charset="0"/>
              </a:rPr>
              <a:t> </a:t>
            </a:r>
            <a:r>
              <a:rPr lang="en-US" sz="1800" dirty="0">
                <a:effectLst/>
                <a:ea typeface="Times New Roman" panose="02020603050405020304" pitchFamily="18" charset="0"/>
              </a:rPr>
              <a:t>Health</a:t>
            </a:r>
            <a:r>
              <a:rPr lang="en-US" sz="1800" spc="60" dirty="0">
                <a:effectLst/>
                <a:ea typeface="Times New Roman" panose="02020603050405020304" pitchFamily="18" charset="0"/>
              </a:rPr>
              <a:t> </a:t>
            </a:r>
            <a:r>
              <a:rPr lang="en-US" sz="1800" dirty="0">
                <a:effectLst/>
                <a:ea typeface="Times New Roman" panose="02020603050405020304" pitchFamily="18" charset="0"/>
              </a:rPr>
              <a:t>Engineering</a:t>
            </a:r>
            <a:r>
              <a:rPr lang="en-US" sz="1800" spc="60" dirty="0">
                <a:effectLst/>
                <a:ea typeface="Times New Roman" panose="02020603050405020304" pitchFamily="18" charset="0"/>
              </a:rPr>
              <a:t> </a:t>
            </a:r>
            <a:r>
              <a:rPr lang="en-US" sz="1800" dirty="0">
                <a:effectLst/>
                <a:ea typeface="Times New Roman" panose="02020603050405020304" pitchFamily="18" charset="0"/>
              </a:rPr>
              <a:t>Department,</a:t>
            </a:r>
            <a:r>
              <a:rPr lang="en-US" sz="1800" spc="55"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lvl="2" indent="-285750" algn="just">
              <a:spcBef>
                <a:spcPts val="780"/>
              </a:spcBef>
              <a:buSzPts val="1100"/>
              <a:buFont typeface="Wingdings" panose="05000000000000000000" pitchFamily="2" charset="2"/>
              <a:buChar char="v"/>
              <a:tabLst>
                <a:tab pos="393700" algn="l"/>
              </a:tabLst>
            </a:pPr>
            <a:r>
              <a:rPr lang="en-US" sz="1800" dirty="0">
                <a:effectLst/>
                <a:ea typeface="Times New Roman" panose="02020603050405020304" pitchFamily="18" charset="0"/>
              </a:rPr>
              <a:t>Excise,</a:t>
            </a:r>
            <a:r>
              <a:rPr lang="en-US" sz="1800" spc="55" dirty="0">
                <a:effectLst/>
                <a:ea typeface="Times New Roman" panose="02020603050405020304" pitchFamily="18" charset="0"/>
              </a:rPr>
              <a:t> </a:t>
            </a:r>
            <a:r>
              <a:rPr lang="en-US" sz="1800" dirty="0">
                <a:effectLst/>
                <a:ea typeface="Times New Roman" panose="02020603050405020304" pitchFamily="18" charset="0"/>
              </a:rPr>
              <a:t>Taxation</a:t>
            </a:r>
            <a:r>
              <a:rPr lang="en-US" sz="1800" spc="55" dirty="0">
                <a:effectLst/>
                <a:ea typeface="Times New Roman" panose="02020603050405020304" pitchFamily="18" charset="0"/>
              </a:rPr>
              <a:t> </a:t>
            </a:r>
            <a:r>
              <a:rPr lang="en-US" sz="1800" dirty="0">
                <a:effectLst/>
                <a:ea typeface="Times New Roman" panose="02020603050405020304" pitchFamily="18" charset="0"/>
              </a:rPr>
              <a:t>&amp;</a:t>
            </a:r>
            <a:r>
              <a:rPr lang="en-US" sz="1800" spc="50" dirty="0">
                <a:effectLst/>
                <a:ea typeface="Times New Roman" panose="02020603050405020304" pitchFamily="18" charset="0"/>
              </a:rPr>
              <a:t> </a:t>
            </a:r>
            <a:r>
              <a:rPr lang="en-US" sz="1800" dirty="0">
                <a:effectLst/>
                <a:ea typeface="Times New Roman" panose="02020603050405020304" pitchFamily="18" charset="0"/>
              </a:rPr>
              <a:t>Narcotics</a:t>
            </a:r>
            <a:r>
              <a:rPr lang="en-US" sz="1800" spc="65" dirty="0">
                <a:effectLst/>
                <a:ea typeface="Times New Roman" panose="02020603050405020304" pitchFamily="18" charset="0"/>
              </a:rPr>
              <a:t> </a:t>
            </a:r>
            <a:r>
              <a:rPr lang="en-US" sz="1800" dirty="0">
                <a:effectLst/>
                <a:ea typeface="Times New Roman" panose="02020603050405020304" pitchFamily="18" charset="0"/>
              </a:rPr>
              <a:t>Control</a:t>
            </a:r>
            <a:r>
              <a:rPr lang="en-US" sz="1800" spc="60" dirty="0">
                <a:effectLst/>
                <a:ea typeface="Times New Roman" panose="02020603050405020304" pitchFamily="18" charset="0"/>
              </a:rPr>
              <a:t> </a:t>
            </a:r>
            <a:r>
              <a:rPr lang="en-US" sz="1800" dirty="0">
                <a:effectLst/>
                <a:ea typeface="Times New Roman" panose="02020603050405020304" pitchFamily="18" charset="0"/>
              </a:rPr>
              <a:t>Department</a:t>
            </a:r>
            <a:r>
              <a:rPr lang="en-US" sz="1800" spc="65" dirty="0">
                <a:effectLst/>
                <a:ea typeface="Times New Roman" panose="02020603050405020304" pitchFamily="18" charset="0"/>
              </a:rPr>
              <a:t> </a:t>
            </a:r>
            <a:r>
              <a:rPr lang="en-US" sz="1800" dirty="0">
                <a:effectLst/>
                <a:ea typeface="Times New Roman" panose="02020603050405020304" pitchFamily="18" charset="0"/>
              </a:rPr>
              <a:t>(E&amp;TD),</a:t>
            </a:r>
            <a:r>
              <a:rPr lang="en-US" sz="1800" spc="60"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marR="0" lvl="2" indent="-285750" algn="just">
              <a:spcBef>
                <a:spcPts val="795"/>
              </a:spcBef>
              <a:spcAft>
                <a:spcPts val="0"/>
              </a:spcAft>
              <a:buSzPts val="1100"/>
              <a:buFont typeface="Wingdings" panose="05000000000000000000" pitchFamily="2" charset="2"/>
              <a:buChar char="v"/>
              <a:tabLst>
                <a:tab pos="433070" algn="l"/>
              </a:tabLst>
            </a:pPr>
            <a:r>
              <a:rPr lang="en-US" sz="1800" dirty="0">
                <a:effectLst/>
                <a:ea typeface="Times New Roman" panose="02020603050405020304" pitchFamily="18" charset="0"/>
              </a:rPr>
              <a:t>Evacuee</a:t>
            </a:r>
            <a:r>
              <a:rPr lang="en-US" sz="1800" spc="60" dirty="0">
                <a:effectLst/>
                <a:ea typeface="Times New Roman" panose="02020603050405020304" pitchFamily="18" charset="0"/>
              </a:rPr>
              <a:t> </a:t>
            </a:r>
            <a:r>
              <a:rPr lang="en-US" sz="1800" dirty="0">
                <a:effectLst/>
                <a:ea typeface="Times New Roman" panose="02020603050405020304" pitchFamily="18" charset="0"/>
              </a:rPr>
              <a:t>Trust</a:t>
            </a:r>
            <a:r>
              <a:rPr lang="en-US" sz="1800" spc="60" dirty="0">
                <a:effectLst/>
                <a:ea typeface="Times New Roman" panose="02020603050405020304" pitchFamily="18" charset="0"/>
              </a:rPr>
              <a:t> </a:t>
            </a:r>
            <a:r>
              <a:rPr lang="en-US" sz="1800" dirty="0">
                <a:effectLst/>
                <a:ea typeface="Times New Roman" panose="02020603050405020304" pitchFamily="18" charset="0"/>
              </a:rPr>
              <a:t>Property</a:t>
            </a:r>
            <a:r>
              <a:rPr lang="en-US" sz="1800" spc="60" dirty="0">
                <a:effectLst/>
                <a:ea typeface="Times New Roman" panose="02020603050405020304" pitchFamily="18" charset="0"/>
              </a:rPr>
              <a:t> </a:t>
            </a:r>
            <a:r>
              <a:rPr lang="en-US" sz="1800" dirty="0">
                <a:effectLst/>
                <a:ea typeface="Times New Roman" panose="02020603050405020304" pitchFamily="18" charset="0"/>
              </a:rPr>
              <a:t>Board,</a:t>
            </a:r>
            <a:r>
              <a:rPr lang="en-US" sz="1800" spc="55" dirty="0">
                <a:effectLst/>
                <a:ea typeface="Times New Roman" panose="02020603050405020304" pitchFamily="18" charset="0"/>
              </a:rPr>
              <a:t> </a:t>
            </a:r>
            <a:r>
              <a:rPr lang="en-US" sz="1800" spc="-10" dirty="0">
                <a:effectLst/>
                <a:ea typeface="Times New Roman" panose="02020603050405020304" pitchFamily="18" charset="0"/>
              </a:rPr>
              <a:t>Pakistan</a:t>
            </a:r>
            <a:endParaRPr lang="en-US" sz="1800" dirty="0">
              <a:effectLst/>
              <a:ea typeface="Times New Roman" panose="02020603050405020304" pitchFamily="18" charset="0"/>
            </a:endParaRPr>
          </a:p>
          <a:p>
            <a:pPr marL="1200150" marR="0" lvl="2" indent="-285750" algn="just">
              <a:spcBef>
                <a:spcPts val="780"/>
              </a:spcBef>
              <a:spcAft>
                <a:spcPts val="0"/>
              </a:spcAft>
              <a:buSzPts val="1100"/>
              <a:buFont typeface="Wingdings" panose="05000000000000000000" pitchFamily="2" charset="2"/>
              <a:buChar char="v"/>
              <a:tabLst>
                <a:tab pos="353695" algn="l"/>
              </a:tabLst>
            </a:pPr>
            <a:r>
              <a:rPr lang="en-US" sz="1800" dirty="0">
                <a:effectLst/>
                <a:ea typeface="Times New Roman" panose="02020603050405020304" pitchFamily="18" charset="0"/>
              </a:rPr>
              <a:t>All</a:t>
            </a:r>
            <a:r>
              <a:rPr lang="en-US" sz="1800" spc="55" dirty="0">
                <a:effectLst/>
                <a:ea typeface="Times New Roman" panose="02020603050405020304" pitchFamily="18" charset="0"/>
              </a:rPr>
              <a:t> </a:t>
            </a:r>
            <a:r>
              <a:rPr lang="en-US" sz="1800" dirty="0">
                <a:effectLst/>
                <a:ea typeface="Times New Roman" panose="02020603050405020304" pitchFamily="18" charset="0"/>
              </a:rPr>
              <a:t>Development</a:t>
            </a:r>
            <a:r>
              <a:rPr lang="en-US" sz="1800" spc="55" dirty="0">
                <a:effectLst/>
                <a:ea typeface="Times New Roman" panose="02020603050405020304" pitchFamily="18" charset="0"/>
              </a:rPr>
              <a:t> </a:t>
            </a:r>
            <a:r>
              <a:rPr lang="en-US" sz="1800" dirty="0">
                <a:effectLst/>
                <a:ea typeface="Times New Roman" panose="02020603050405020304" pitchFamily="18" charset="0"/>
              </a:rPr>
              <a:t>Authorities</a:t>
            </a:r>
            <a:r>
              <a:rPr lang="en-US" sz="1800" spc="55" dirty="0">
                <a:effectLst/>
                <a:ea typeface="Times New Roman" panose="02020603050405020304" pitchFamily="18" charset="0"/>
              </a:rPr>
              <a:t> </a:t>
            </a:r>
            <a:r>
              <a:rPr lang="en-US" sz="1800" dirty="0">
                <a:effectLst/>
                <a:ea typeface="Times New Roman" panose="02020603050405020304" pitchFamily="18" charset="0"/>
              </a:rPr>
              <a:t>in</a:t>
            </a:r>
            <a:r>
              <a:rPr lang="en-US" sz="1800" spc="50" dirty="0">
                <a:effectLst/>
                <a:ea typeface="Times New Roman" panose="02020603050405020304" pitchFamily="18" charset="0"/>
              </a:rPr>
              <a:t> </a:t>
            </a:r>
            <a:r>
              <a:rPr lang="en-US" sz="1800" spc="-10" dirty="0">
                <a:effectLst/>
                <a:ea typeface="Times New Roman" panose="02020603050405020304" pitchFamily="18" charset="0"/>
              </a:rPr>
              <a:t>Punjab</a:t>
            </a:r>
            <a:endParaRPr lang="en-US" sz="1800" dirty="0">
              <a:effectLst/>
              <a:ea typeface="Times New Roman" panose="02020603050405020304" pitchFamily="18" charset="0"/>
            </a:endParaRPr>
          </a:p>
          <a:p>
            <a:pPr marL="1200150" marR="0" lvl="2" indent="-285750" algn="just">
              <a:spcBef>
                <a:spcPts val="790"/>
              </a:spcBef>
              <a:spcAft>
                <a:spcPts val="0"/>
              </a:spcAft>
              <a:buSzPts val="1100"/>
              <a:buFont typeface="Wingdings" panose="05000000000000000000" pitchFamily="2" charset="2"/>
              <a:buChar char="v"/>
              <a:tabLst>
                <a:tab pos="528320" algn="l"/>
                <a:tab pos="528955" algn="l"/>
              </a:tabLst>
            </a:pPr>
            <a:r>
              <a:rPr lang="en-US" sz="1800" dirty="0">
                <a:effectLst/>
                <a:ea typeface="Times New Roman" panose="02020603050405020304" pitchFamily="18" charset="0"/>
              </a:rPr>
              <a:t>Cooperatives</a:t>
            </a:r>
            <a:r>
              <a:rPr lang="en-US" sz="1800" spc="85" dirty="0">
                <a:effectLst/>
                <a:ea typeface="Times New Roman" panose="02020603050405020304" pitchFamily="18" charset="0"/>
              </a:rPr>
              <a:t> </a:t>
            </a:r>
            <a:r>
              <a:rPr lang="en-US" sz="1800" dirty="0">
                <a:effectLst/>
                <a:ea typeface="Times New Roman" panose="02020603050405020304" pitchFamily="18" charset="0"/>
              </a:rPr>
              <a:t>Department,</a:t>
            </a:r>
            <a:r>
              <a:rPr lang="en-US" sz="1800" spc="90"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lvl="2" indent="-285750" algn="just">
              <a:spcBef>
                <a:spcPts val="785"/>
              </a:spcBef>
              <a:buSzPts val="1100"/>
              <a:buFont typeface="Wingdings" panose="05000000000000000000" pitchFamily="2" charset="2"/>
              <a:buChar char="v"/>
              <a:tabLst>
                <a:tab pos="353060" algn="l"/>
              </a:tabLst>
            </a:pPr>
            <a:r>
              <a:rPr lang="en-US" sz="1800" dirty="0" err="1">
                <a:effectLst/>
                <a:ea typeface="Times New Roman" panose="02020603050405020304" pitchFamily="18" charset="0"/>
              </a:rPr>
              <a:t>Auqaf</a:t>
            </a:r>
            <a:r>
              <a:rPr lang="en-US" sz="1800" spc="55" dirty="0">
                <a:effectLst/>
                <a:ea typeface="Times New Roman" panose="02020603050405020304" pitchFamily="18" charset="0"/>
              </a:rPr>
              <a:t> </a:t>
            </a:r>
            <a:r>
              <a:rPr lang="en-US" sz="1800" dirty="0">
                <a:effectLst/>
                <a:ea typeface="Times New Roman" panose="02020603050405020304" pitchFamily="18" charset="0"/>
              </a:rPr>
              <a:t>&amp;</a:t>
            </a:r>
            <a:r>
              <a:rPr lang="en-US" sz="1800" spc="65" dirty="0">
                <a:effectLst/>
                <a:ea typeface="Times New Roman" panose="02020603050405020304" pitchFamily="18" charset="0"/>
              </a:rPr>
              <a:t> </a:t>
            </a:r>
            <a:r>
              <a:rPr lang="en-US" sz="1800" dirty="0">
                <a:effectLst/>
                <a:ea typeface="Times New Roman" panose="02020603050405020304" pitchFamily="18" charset="0"/>
              </a:rPr>
              <a:t>Religious</a:t>
            </a:r>
            <a:r>
              <a:rPr lang="en-US" sz="1800" spc="50" dirty="0">
                <a:effectLst/>
                <a:ea typeface="Times New Roman" panose="02020603050405020304" pitchFamily="18" charset="0"/>
              </a:rPr>
              <a:t> </a:t>
            </a:r>
            <a:r>
              <a:rPr lang="en-US" sz="1800" dirty="0">
                <a:effectLst/>
                <a:ea typeface="Times New Roman" panose="02020603050405020304" pitchFamily="18" charset="0"/>
              </a:rPr>
              <a:t>Affairs</a:t>
            </a:r>
            <a:r>
              <a:rPr lang="en-US" sz="1800" spc="70" dirty="0">
                <a:effectLst/>
                <a:ea typeface="Times New Roman" panose="02020603050405020304" pitchFamily="18" charset="0"/>
              </a:rPr>
              <a:t> </a:t>
            </a:r>
            <a:r>
              <a:rPr lang="en-US" sz="1800" dirty="0">
                <a:effectLst/>
                <a:ea typeface="Times New Roman" panose="02020603050405020304" pitchFamily="18" charset="0"/>
              </a:rPr>
              <a:t>Department,</a:t>
            </a:r>
            <a:r>
              <a:rPr lang="en-US" sz="1800" spc="60"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lvl="2" indent="-285750" algn="just">
              <a:spcBef>
                <a:spcPts val="785"/>
              </a:spcBef>
              <a:buSzPts val="1100"/>
              <a:buFont typeface="Wingdings" panose="05000000000000000000" pitchFamily="2" charset="2"/>
              <a:buChar char="v"/>
              <a:tabLst>
                <a:tab pos="393700" algn="l"/>
              </a:tabLst>
            </a:pPr>
            <a:r>
              <a:rPr lang="en-US" sz="1800" dirty="0">
                <a:effectLst/>
                <a:ea typeface="Times New Roman" panose="02020603050405020304" pitchFamily="18" charset="0"/>
              </a:rPr>
              <a:t>Irrigation</a:t>
            </a:r>
            <a:r>
              <a:rPr lang="en-US" sz="1800" spc="50" dirty="0">
                <a:effectLst/>
                <a:ea typeface="Times New Roman" panose="02020603050405020304" pitchFamily="18" charset="0"/>
              </a:rPr>
              <a:t> </a:t>
            </a:r>
            <a:r>
              <a:rPr lang="en-US" sz="1800" dirty="0">
                <a:effectLst/>
                <a:ea typeface="Times New Roman" panose="02020603050405020304" pitchFamily="18" charset="0"/>
              </a:rPr>
              <a:t>Department,</a:t>
            </a:r>
            <a:r>
              <a:rPr lang="en-US" sz="1800" spc="55"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lvl="2" indent="-285750" algn="just">
              <a:spcBef>
                <a:spcPts val="785"/>
              </a:spcBef>
              <a:buSzPts val="1100"/>
              <a:buFont typeface="Wingdings" panose="05000000000000000000" pitchFamily="2" charset="2"/>
              <a:buChar char="v"/>
              <a:tabLst>
                <a:tab pos="433070" algn="l"/>
              </a:tabLst>
            </a:pPr>
            <a:r>
              <a:rPr lang="en-US" sz="1800" dirty="0">
                <a:effectLst/>
                <a:ea typeface="Times New Roman" panose="02020603050405020304" pitchFamily="18" charset="0"/>
              </a:rPr>
              <a:t>Forest</a:t>
            </a:r>
            <a:r>
              <a:rPr lang="en-US" sz="1800" spc="80" dirty="0">
                <a:effectLst/>
                <a:ea typeface="Times New Roman" panose="02020603050405020304" pitchFamily="18" charset="0"/>
              </a:rPr>
              <a:t> </a:t>
            </a:r>
            <a:r>
              <a:rPr lang="en-US" sz="1800" dirty="0">
                <a:effectLst/>
                <a:ea typeface="Times New Roman" panose="02020603050405020304" pitchFamily="18" charset="0"/>
              </a:rPr>
              <a:t>Department,</a:t>
            </a:r>
            <a:r>
              <a:rPr lang="en-US" sz="1800" spc="75"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lvl="2" indent="-285750" algn="just">
              <a:spcBef>
                <a:spcPts val="785"/>
              </a:spcBef>
              <a:buSzPts val="1100"/>
              <a:buFont typeface="Wingdings" panose="05000000000000000000" pitchFamily="2" charset="2"/>
              <a:buChar char="v"/>
              <a:tabLst>
                <a:tab pos="424815" algn="l"/>
              </a:tabLst>
            </a:pPr>
            <a:r>
              <a:rPr lang="en-US" sz="1800" dirty="0">
                <a:effectLst/>
                <a:ea typeface="Times New Roman" panose="02020603050405020304" pitchFamily="18" charset="0"/>
              </a:rPr>
              <a:t>Directorate</a:t>
            </a:r>
            <a:r>
              <a:rPr lang="en-US" sz="1800" spc="35" dirty="0">
                <a:effectLst/>
                <a:ea typeface="Times New Roman" panose="02020603050405020304" pitchFamily="18" charset="0"/>
              </a:rPr>
              <a:t> </a:t>
            </a:r>
            <a:r>
              <a:rPr lang="en-US" sz="1800" dirty="0">
                <a:effectLst/>
                <a:ea typeface="Times New Roman" panose="02020603050405020304" pitchFamily="18" charset="0"/>
              </a:rPr>
              <a:t>General</a:t>
            </a:r>
            <a:r>
              <a:rPr lang="en-US" sz="1800" spc="40" dirty="0">
                <a:effectLst/>
                <a:ea typeface="Times New Roman" panose="02020603050405020304" pitchFamily="18" charset="0"/>
              </a:rPr>
              <a:t> </a:t>
            </a:r>
            <a:r>
              <a:rPr lang="en-US" sz="1800" dirty="0">
                <a:effectLst/>
                <a:ea typeface="Times New Roman" panose="02020603050405020304" pitchFamily="18" charset="0"/>
              </a:rPr>
              <a:t>of</a:t>
            </a:r>
            <a:r>
              <a:rPr lang="en-US" sz="1800" spc="40" dirty="0">
                <a:effectLst/>
                <a:ea typeface="Times New Roman" panose="02020603050405020304" pitchFamily="18" charset="0"/>
              </a:rPr>
              <a:t> </a:t>
            </a:r>
            <a:r>
              <a:rPr lang="en-US" sz="1800" dirty="0" err="1">
                <a:effectLst/>
                <a:ea typeface="Times New Roman" panose="02020603050405020304" pitchFamily="18" charset="0"/>
              </a:rPr>
              <a:t>Kachi</a:t>
            </a:r>
            <a:r>
              <a:rPr lang="en-US" sz="1800" spc="40" dirty="0">
                <a:effectLst/>
                <a:ea typeface="Times New Roman" panose="02020603050405020304" pitchFamily="18" charset="0"/>
              </a:rPr>
              <a:t> </a:t>
            </a:r>
            <a:r>
              <a:rPr lang="en-US" sz="1800" dirty="0">
                <a:effectLst/>
                <a:ea typeface="Times New Roman" panose="02020603050405020304" pitchFamily="18" charset="0"/>
              </a:rPr>
              <a:t>Abadi,</a:t>
            </a:r>
            <a:r>
              <a:rPr lang="en-US" sz="1800" spc="40" dirty="0">
                <a:effectLst/>
                <a:ea typeface="Times New Roman" panose="02020603050405020304" pitchFamily="18" charset="0"/>
              </a:rPr>
              <a:t> </a:t>
            </a:r>
            <a:r>
              <a:rPr lang="en-US" sz="1800" spc="-20" dirty="0">
                <a:effectLst/>
                <a:ea typeface="Times New Roman" panose="02020603050405020304" pitchFamily="18" charset="0"/>
              </a:rPr>
              <a:t>Govt. of the Punjab</a:t>
            </a:r>
            <a:endParaRPr lang="en-US" sz="1800" dirty="0">
              <a:effectLst/>
              <a:ea typeface="Times New Roman" panose="02020603050405020304" pitchFamily="18" charset="0"/>
            </a:endParaRPr>
          </a:p>
          <a:p>
            <a:pPr marL="1200150" marR="0" lvl="2" indent="-285750" algn="just">
              <a:spcBef>
                <a:spcPts val="780"/>
              </a:spcBef>
              <a:spcAft>
                <a:spcPts val="0"/>
              </a:spcAft>
              <a:buSzPts val="1100"/>
              <a:buFont typeface="Wingdings" panose="05000000000000000000" pitchFamily="2" charset="2"/>
              <a:buChar char="v"/>
              <a:tabLst>
                <a:tab pos="464820" algn="l"/>
              </a:tabLst>
            </a:pPr>
            <a:r>
              <a:rPr lang="en-US" sz="1800" dirty="0">
                <a:effectLst/>
                <a:ea typeface="Times New Roman" panose="02020603050405020304" pitchFamily="18" charset="0"/>
              </a:rPr>
              <a:t>All</a:t>
            </a:r>
            <a:r>
              <a:rPr lang="en-US" sz="1800" spc="50" dirty="0">
                <a:effectLst/>
                <a:ea typeface="Times New Roman" panose="02020603050405020304" pitchFamily="18" charset="0"/>
              </a:rPr>
              <a:t> </a:t>
            </a:r>
            <a:r>
              <a:rPr lang="en-US" sz="1800" dirty="0">
                <a:effectLst/>
                <a:ea typeface="Times New Roman" panose="02020603050405020304" pitchFamily="18" charset="0"/>
              </a:rPr>
              <a:t>Cantonment</a:t>
            </a:r>
            <a:r>
              <a:rPr lang="en-US" sz="1800" spc="50" dirty="0">
                <a:effectLst/>
                <a:ea typeface="Times New Roman" panose="02020603050405020304" pitchFamily="18" charset="0"/>
              </a:rPr>
              <a:t> </a:t>
            </a:r>
            <a:r>
              <a:rPr lang="en-US" sz="1800" dirty="0">
                <a:effectLst/>
                <a:ea typeface="Times New Roman" panose="02020603050405020304" pitchFamily="18" charset="0"/>
              </a:rPr>
              <a:t>Boards</a:t>
            </a:r>
            <a:r>
              <a:rPr lang="en-US" sz="1800" spc="55" dirty="0">
                <a:effectLst/>
                <a:ea typeface="Times New Roman" panose="02020603050405020304" pitchFamily="18" charset="0"/>
              </a:rPr>
              <a:t> </a:t>
            </a:r>
            <a:r>
              <a:rPr lang="en-US" sz="1800" dirty="0">
                <a:effectLst/>
                <a:ea typeface="Times New Roman" panose="02020603050405020304" pitchFamily="18" charset="0"/>
              </a:rPr>
              <a:t>in</a:t>
            </a:r>
            <a:r>
              <a:rPr lang="en-US" sz="1800" spc="55" dirty="0">
                <a:effectLst/>
                <a:ea typeface="Times New Roman" panose="02020603050405020304" pitchFamily="18" charset="0"/>
              </a:rPr>
              <a:t> </a:t>
            </a:r>
            <a:r>
              <a:rPr lang="en-US" sz="1800" spc="-10" dirty="0">
                <a:effectLst/>
                <a:ea typeface="Times New Roman" panose="02020603050405020304" pitchFamily="18" charset="0"/>
              </a:rPr>
              <a:t>Punjab</a:t>
            </a:r>
            <a:endParaRPr lang="en-US" sz="1800" dirty="0">
              <a:effectLst/>
              <a:ea typeface="Times New Roman" panose="02020603050405020304" pitchFamily="18" charset="0"/>
            </a:endParaRPr>
          </a:p>
          <a:p>
            <a:pPr marL="1200150" marR="0" lvl="2" indent="-285750" algn="just">
              <a:spcBef>
                <a:spcPts val="795"/>
              </a:spcBef>
              <a:spcAft>
                <a:spcPts val="0"/>
              </a:spcAft>
              <a:buSzPts val="1100"/>
              <a:buFont typeface="Wingdings" panose="05000000000000000000" pitchFamily="2" charset="2"/>
              <a:buChar char="v"/>
              <a:tabLst>
                <a:tab pos="504825" algn="l"/>
              </a:tabLst>
            </a:pPr>
            <a:r>
              <a:rPr lang="en-US" sz="1800" dirty="0">
                <a:effectLst/>
                <a:ea typeface="Times New Roman" panose="02020603050405020304" pitchFamily="18" charset="0"/>
              </a:rPr>
              <a:t>Private</a:t>
            </a:r>
            <a:r>
              <a:rPr lang="en-US" sz="1800" spc="55" dirty="0">
                <a:effectLst/>
                <a:ea typeface="Times New Roman" panose="02020603050405020304" pitchFamily="18" charset="0"/>
              </a:rPr>
              <a:t> </a:t>
            </a:r>
            <a:r>
              <a:rPr lang="en-US" sz="1800" dirty="0">
                <a:effectLst/>
                <a:ea typeface="Times New Roman" panose="02020603050405020304" pitchFamily="18" charset="0"/>
              </a:rPr>
              <a:t>Housing</a:t>
            </a:r>
            <a:r>
              <a:rPr lang="en-US" sz="1800" spc="55" dirty="0">
                <a:effectLst/>
                <a:ea typeface="Times New Roman" panose="02020603050405020304" pitchFamily="18" charset="0"/>
              </a:rPr>
              <a:t> </a:t>
            </a:r>
            <a:r>
              <a:rPr lang="en-US" sz="1800" dirty="0">
                <a:effectLst/>
                <a:ea typeface="Times New Roman" panose="02020603050405020304" pitchFamily="18" charset="0"/>
              </a:rPr>
              <a:t>Colonies,</a:t>
            </a:r>
            <a:r>
              <a:rPr lang="en-US" sz="1800" spc="55" dirty="0">
                <a:effectLst/>
                <a:ea typeface="Times New Roman" panose="02020603050405020304" pitchFamily="18" charset="0"/>
              </a:rPr>
              <a:t> </a:t>
            </a:r>
            <a:r>
              <a:rPr lang="en-US" sz="1800" dirty="0">
                <a:effectLst/>
                <a:ea typeface="Times New Roman" panose="02020603050405020304" pitchFamily="18" charset="0"/>
              </a:rPr>
              <a:t>Societies</a:t>
            </a:r>
            <a:r>
              <a:rPr lang="en-US" sz="1800" spc="55" dirty="0">
                <a:effectLst/>
                <a:ea typeface="Times New Roman" panose="02020603050405020304" pitchFamily="18" charset="0"/>
              </a:rPr>
              <a:t> </a:t>
            </a:r>
            <a:r>
              <a:rPr lang="en-US" sz="1800" dirty="0">
                <a:effectLst/>
                <a:ea typeface="Times New Roman" panose="02020603050405020304" pitchFamily="18" charset="0"/>
              </a:rPr>
              <a:t>&amp;</a:t>
            </a:r>
            <a:r>
              <a:rPr lang="en-US" sz="1800" spc="55" dirty="0">
                <a:effectLst/>
                <a:ea typeface="Times New Roman" panose="02020603050405020304" pitchFamily="18" charset="0"/>
              </a:rPr>
              <a:t> </a:t>
            </a:r>
            <a:r>
              <a:rPr lang="en-US" sz="1800" dirty="0">
                <a:effectLst/>
                <a:ea typeface="Times New Roman" panose="02020603050405020304" pitchFamily="18" charset="0"/>
              </a:rPr>
              <a:t>Industrial</a:t>
            </a:r>
            <a:r>
              <a:rPr lang="en-US" sz="1800" spc="60" dirty="0">
                <a:effectLst/>
                <a:ea typeface="Times New Roman" panose="02020603050405020304" pitchFamily="18" charset="0"/>
              </a:rPr>
              <a:t> </a:t>
            </a:r>
            <a:r>
              <a:rPr lang="en-US" sz="1800" dirty="0">
                <a:effectLst/>
                <a:ea typeface="Times New Roman" panose="02020603050405020304" pitchFamily="18" charset="0"/>
              </a:rPr>
              <a:t>Zones</a:t>
            </a:r>
            <a:r>
              <a:rPr lang="en-US" sz="1800" spc="55" dirty="0">
                <a:effectLst/>
                <a:ea typeface="Times New Roman" panose="02020603050405020304" pitchFamily="18" charset="0"/>
              </a:rPr>
              <a:t> Punjab</a:t>
            </a:r>
            <a:endParaRPr lang="en-US" sz="1800" dirty="0">
              <a:effectLst/>
              <a:ea typeface="Times New Roman" panose="02020603050405020304" pitchFamily="18" charset="0"/>
            </a:endParaRPr>
          </a:p>
          <a:p>
            <a:pPr marL="285750" indent="-285750">
              <a:buFont typeface="Wingdings" panose="05000000000000000000" pitchFamily="2" charset="2"/>
              <a:buChar char="v"/>
            </a:pPr>
            <a:endParaRPr lang="en-US" dirty="0"/>
          </a:p>
          <a:p>
            <a:endParaRPr lang="en-US" dirty="0"/>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731" y="1118781"/>
            <a:ext cx="4181865" cy="35661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860" y="447736"/>
            <a:ext cx="11259140" cy="400110"/>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bg1"/>
                </a:solidFill>
              </a:rPr>
              <a:t>PULSE SHALL ENGAGE LEGAL CONSULTANCY ……</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22758" y="1216148"/>
            <a:ext cx="8625279" cy="5909310"/>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There is no legal obstacle in the existing legal and regulatory framework in the province of the Punjab for implementation of the PULSE project. </a:t>
            </a:r>
          </a:p>
          <a:p>
            <a:pPr algn="just"/>
            <a:endParaRPr lang="en-US" dirty="0"/>
          </a:p>
          <a:p>
            <a:pPr marL="285750" indent="-285750" algn="just">
              <a:buFont typeface="Wingdings" panose="05000000000000000000" pitchFamily="2" charset="2"/>
              <a:buChar char="v"/>
            </a:pPr>
            <a:r>
              <a:rPr lang="en-US" dirty="0"/>
              <a:t>A Detailed Study on Legal and Regulatory Support along with Social &amp; Legal Institutional Assessment shall be completed and amendments in existing law shall be proposed (If required). </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Rules and Regulations shall be framed for prescribing the process under the applicable law.</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The legal framework for Inter-Agency Coordination and in-depth analysis of all the laws dealing with the other relevant Government Departments and Authorities/Agencies shall be completed.</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b="1" dirty="0"/>
              <a:t>The Condominium Law</a:t>
            </a:r>
            <a:r>
              <a:rPr lang="en-US" dirty="0"/>
              <a:t> shall be proposed and  drafted to be legislated and enforced for the protection of  the rights of the owner/right holders of Condominiums in Punjab and to regulate the process. </a:t>
            </a:r>
          </a:p>
          <a:p>
            <a:pPr marL="285750" indent="-285750" algn="just">
              <a:buFont typeface="Wingdings" panose="05000000000000000000" pitchFamily="2" charset="2"/>
              <a:buChar char="v"/>
            </a:pPr>
            <a:endParaRPr lang="en-US" dirty="0"/>
          </a:p>
          <a:p>
            <a:endParaRPr lang="en-US" dirty="0"/>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731" y="1118781"/>
            <a:ext cx="4181865" cy="35661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8" name="TextBox 7"/>
          <p:cNvSpPr txBox="1"/>
          <p:nvPr/>
        </p:nvSpPr>
        <p:spPr>
          <a:xfrm>
            <a:off x="3573408" y="2767280"/>
            <a:ext cx="5876409" cy="132343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8000" b="1" dirty="0">
                <a:solidFill>
                  <a:schemeClr val="tx1"/>
                </a:solidFill>
                <a:ea typeface="Segoe UI Black" panose="020B0A02040204020203" pitchFamily="34" charset="0"/>
                <a:cs typeface="Segoe UI" panose="020B0502040204020203" pitchFamily="34" charset="0"/>
              </a:rPr>
              <a:t>THANK</a:t>
            </a:r>
            <a:r>
              <a:rPr lang="en-US" sz="8000" b="1" dirty="0">
                <a:solidFill>
                  <a:schemeClr val="tx1"/>
                </a:solidFill>
                <a:latin typeface="Segoe UI" panose="020B0502040204020203" pitchFamily="34" charset="0"/>
                <a:ea typeface="Segoe UI Black" panose="020B0A02040204020203" pitchFamily="34" charset="0"/>
                <a:cs typeface="Segoe UI" panose="020B0502040204020203" pitchFamily="34" charset="0"/>
              </a:rPr>
              <a:t> YOU</a:t>
            </a:r>
            <a:endParaRPr lang="en-US" sz="19900" b="1" dirty="0">
              <a:solidFill>
                <a:schemeClr val="tx1"/>
              </a:solidFill>
            </a:endParaRPr>
          </a:p>
        </p:txBody>
      </p:sp>
      <p:cxnSp>
        <p:nvCxnSpPr>
          <p:cNvPr id="10" name="Google Shape;150;p21"/>
          <p:cNvCxnSpPr/>
          <p:nvPr/>
        </p:nvCxnSpPr>
        <p:spPr>
          <a:xfrm>
            <a:off x="5649686" y="4090719"/>
            <a:ext cx="3326523"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3" name="Rectangle 2"/>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144" y="262385"/>
            <a:ext cx="11259140" cy="461665"/>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chemeClr val="bg1"/>
                </a:solidFill>
                <a:hlinkClick r:id="rId3">
                  <a:extLst>
                    <a:ext uri="{A12FA001-AC4F-418D-AE19-62706E023703}">
                      <ahyp:hlinkClr xmlns:ahyp="http://schemas.microsoft.com/office/drawing/2018/hyperlinkcolor" val="tx"/>
                    </a:ext>
                  </a:extLst>
                </a:hlinkClick>
              </a:rPr>
              <a:t> </a:t>
            </a:r>
            <a:r>
              <a:rPr lang="en-US" sz="2400" b="1" dirty="0">
                <a:solidFill>
                  <a:schemeClr val="bg1"/>
                </a:solidFill>
              </a:rPr>
              <a:t>       PROPERTY RIGHTS IN PAKISTAN  </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74144" y="1044353"/>
            <a:ext cx="8252898" cy="7687104"/>
          </a:xfrm>
          <a:prstGeom prst="rect">
            <a:avLst/>
          </a:prstGeom>
          <a:noFill/>
        </p:spPr>
        <p:txBody>
          <a:bodyPr wrap="square" rtlCol="0">
            <a:spAutoFit/>
          </a:bodyPr>
          <a:lstStyle/>
          <a:p>
            <a:pPr marL="383540" marR="106680" indent="-285750" algn="just">
              <a:lnSpc>
                <a:spcPct val="102000"/>
              </a:lnSpc>
              <a:spcBef>
                <a:spcPts val="0"/>
              </a:spcBef>
              <a:spcAft>
                <a:spcPts val="0"/>
              </a:spcAft>
              <a:buFont typeface="Wingdings" panose="05000000000000000000" pitchFamily="2" charset="2"/>
              <a:buChar char="v"/>
            </a:pPr>
            <a:r>
              <a:rPr lang="en-US" sz="1800" dirty="0">
                <a:effectLst/>
                <a:ea typeface="Times New Roman" panose="02020603050405020304" pitchFamily="18" charset="0"/>
                <a:cs typeface="Arial" panose="020B0604020202020204" pitchFamily="34" charset="0"/>
              </a:rPr>
              <a:t>The</a:t>
            </a:r>
            <a:r>
              <a:rPr lang="en-US" sz="1800" spc="195"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Constitution</a:t>
            </a:r>
            <a:r>
              <a:rPr lang="en-US" sz="1800" spc="16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of</a:t>
            </a:r>
            <a:r>
              <a:rPr lang="en-US" sz="1800" spc="145"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Pakistan</a:t>
            </a:r>
            <a:r>
              <a:rPr lang="en-US" sz="1800" spc="160" dirty="0">
                <a:effectLst/>
                <a:ea typeface="Times New Roman" panose="02020603050405020304" pitchFamily="18" charset="0"/>
                <a:cs typeface="Arial" panose="020B0604020202020204" pitchFamily="34" charset="0"/>
              </a:rPr>
              <a:t> 1973 ensures</a:t>
            </a:r>
            <a:r>
              <a:rPr lang="en-US" sz="1800" spc="185"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fundamental</a:t>
            </a:r>
            <a:r>
              <a:rPr lang="en-US" sz="1800" spc="135"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right</a:t>
            </a:r>
            <a:r>
              <a:rPr lang="en-US" sz="1800" spc="20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to</a:t>
            </a:r>
            <a:r>
              <a:rPr lang="en-US" sz="1800" spc="20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every citizen </a:t>
            </a:r>
            <a:r>
              <a:rPr lang="en-US" dirty="0">
                <a:ea typeface="Times New Roman" panose="02020603050405020304" pitchFamily="18" charset="0"/>
                <a:cs typeface="Arial" panose="020B0604020202020204" pitchFamily="34" charset="0"/>
              </a:rPr>
              <a:t>related to property. The Article 23 reads as below:-</a:t>
            </a:r>
            <a:r>
              <a:rPr lang="en-US" sz="1800" dirty="0">
                <a:effectLst/>
                <a:ea typeface="Times New Roman" panose="02020603050405020304" pitchFamily="18" charset="0"/>
                <a:cs typeface="Arial" panose="020B0604020202020204" pitchFamily="34" charset="0"/>
              </a:rPr>
              <a:t>.</a:t>
            </a:r>
            <a:r>
              <a:rPr lang="en-US" sz="1800" spc="150" dirty="0">
                <a:effectLst/>
                <a:ea typeface="Times New Roman" panose="02020603050405020304" pitchFamily="18" charset="0"/>
                <a:cs typeface="Arial" panose="020B0604020202020204" pitchFamily="34" charset="0"/>
              </a:rPr>
              <a:t> </a:t>
            </a:r>
          </a:p>
          <a:p>
            <a:pPr marL="97790" marR="106680" algn="just">
              <a:lnSpc>
                <a:spcPct val="102000"/>
              </a:lnSpc>
              <a:spcBef>
                <a:spcPts val="0"/>
              </a:spcBef>
              <a:spcAft>
                <a:spcPts val="0"/>
              </a:spcAft>
            </a:pPr>
            <a:r>
              <a:rPr lang="en-US" b="1" i="1" spc="150" dirty="0">
                <a:ea typeface="Times New Roman" panose="02020603050405020304" pitchFamily="18" charset="0"/>
                <a:cs typeface="Arial" panose="020B0604020202020204" pitchFamily="34" charset="0"/>
              </a:rPr>
              <a:t>	</a:t>
            </a:r>
          </a:p>
          <a:p>
            <a:pPr marL="97790" marR="106680" algn="just">
              <a:lnSpc>
                <a:spcPct val="102000"/>
              </a:lnSpc>
              <a:spcBef>
                <a:spcPts val="0"/>
              </a:spcBef>
              <a:spcAft>
                <a:spcPts val="0"/>
              </a:spcAft>
            </a:pPr>
            <a:r>
              <a:rPr lang="en-US" b="1" i="1" spc="150" dirty="0">
                <a:ea typeface="Times New Roman" panose="02020603050405020304" pitchFamily="18" charset="0"/>
                <a:cs typeface="Arial" panose="020B0604020202020204" pitchFamily="34" charset="0"/>
              </a:rPr>
              <a:t>	Article 23- provision as to property. </a:t>
            </a:r>
            <a:r>
              <a:rPr lang="en-US" i="1" spc="150" dirty="0">
                <a:ea typeface="Times New Roman" panose="02020603050405020304" pitchFamily="18" charset="0"/>
                <a:cs typeface="Arial" panose="020B0604020202020204" pitchFamily="34" charset="0"/>
              </a:rPr>
              <a:t>“Every citizen shall have 	the right to acquire, hold and dispose of property in any part 	of Pakistan, subject to the Constitution and any reasonable 	restrictions imposed by law in the public 	interest.”</a:t>
            </a:r>
            <a:endParaRPr lang="en-US" sz="1800" i="1" spc="150" dirty="0">
              <a:effectLst/>
              <a:ea typeface="Times New Roman" panose="02020603050405020304" pitchFamily="18" charset="0"/>
              <a:cs typeface="Arial" panose="020B0604020202020204" pitchFamily="34" charset="0"/>
            </a:endParaRPr>
          </a:p>
          <a:p>
            <a:pPr marL="97790" marR="106680" algn="just">
              <a:lnSpc>
                <a:spcPct val="102000"/>
              </a:lnSpc>
              <a:spcBef>
                <a:spcPts val="0"/>
              </a:spcBef>
              <a:spcAft>
                <a:spcPts val="0"/>
              </a:spcAft>
            </a:pPr>
            <a:endParaRPr lang="en-US" spc="150" dirty="0">
              <a:ea typeface="Times New Roman" panose="02020603050405020304" pitchFamily="18" charset="0"/>
              <a:cs typeface="Arial" panose="020B0604020202020204" pitchFamily="34" charset="0"/>
            </a:endParaRPr>
          </a:p>
          <a:p>
            <a:pPr marL="383540" marR="106680" indent="-285750" algn="just">
              <a:lnSpc>
                <a:spcPct val="102000"/>
              </a:lnSpc>
              <a:spcBef>
                <a:spcPts val="0"/>
              </a:spcBef>
              <a:spcAft>
                <a:spcPts val="0"/>
              </a:spcAft>
              <a:buFont typeface="Wingdings" panose="05000000000000000000" pitchFamily="2" charset="2"/>
              <a:buChar char="v"/>
            </a:pPr>
            <a:r>
              <a:rPr lang="en-US" sz="1800" dirty="0">
                <a:effectLst/>
                <a:ea typeface="Times New Roman" panose="02020603050405020304" pitchFamily="18" charset="0"/>
                <a:cs typeface="Arial" panose="020B0604020202020204" pitchFamily="34" charset="0"/>
              </a:rPr>
              <a:t>Pakistan has a</a:t>
            </a:r>
            <a:r>
              <a:rPr lang="en-US" sz="1800" spc="17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land administration system inherited from the British, involving rules and regulations regarding the sale, purchase and use of land resources linked to the collection of land revenue. </a:t>
            </a:r>
          </a:p>
          <a:p>
            <a:pPr marL="383540" marR="106680" indent="-285750" algn="just">
              <a:lnSpc>
                <a:spcPct val="102000"/>
              </a:lnSpc>
              <a:spcBef>
                <a:spcPts val="0"/>
              </a:spcBef>
              <a:spcAft>
                <a:spcPts val="0"/>
              </a:spcAft>
              <a:buFont typeface="Wingdings" panose="05000000000000000000" pitchFamily="2" charset="2"/>
              <a:buChar char="v"/>
            </a:pPr>
            <a:endParaRPr lang="en-US" dirty="0">
              <a:ea typeface="Times New Roman" panose="02020603050405020304" pitchFamily="18" charset="0"/>
              <a:cs typeface="Arial" panose="020B0604020202020204" pitchFamily="34" charset="0"/>
            </a:endParaRPr>
          </a:p>
          <a:p>
            <a:pPr marL="383540" marR="106680" indent="-285750" algn="just">
              <a:lnSpc>
                <a:spcPct val="102000"/>
              </a:lnSpc>
              <a:spcBef>
                <a:spcPts val="0"/>
              </a:spcBef>
              <a:spcAft>
                <a:spcPts val="0"/>
              </a:spcAft>
              <a:buFont typeface="Wingdings" panose="05000000000000000000" pitchFamily="2" charset="2"/>
              <a:buChar char="v"/>
            </a:pPr>
            <a:r>
              <a:rPr lang="en-US" sz="1800" dirty="0">
                <a:effectLst/>
                <a:ea typeface="Times New Roman" panose="02020603050405020304" pitchFamily="18" charset="0"/>
                <a:cs typeface="Arial" panose="020B0604020202020204" pitchFamily="34" charset="0"/>
              </a:rPr>
              <a:t>The present land</a:t>
            </a:r>
            <a:r>
              <a:rPr lang="en-US" sz="1800" spc="9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legislation, which is fiscal</a:t>
            </a:r>
            <a:r>
              <a:rPr lang="en-US" sz="1800" spc="20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in nature, is constituted mainly of the Land Revenue Act</a:t>
            </a:r>
            <a:r>
              <a:rPr lang="en-US" sz="1800" spc="155"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1967 for mutations and recording of Land Rights, the</a:t>
            </a:r>
            <a:r>
              <a:rPr lang="en-US" sz="1800" spc="155"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Registration Act 1908 for registering the documents, and the Punjab Land Records Authority (PLRA) Act 2017. </a:t>
            </a:r>
          </a:p>
          <a:p>
            <a:pPr marL="383540" marR="106680" indent="-285750" algn="just">
              <a:lnSpc>
                <a:spcPct val="102000"/>
              </a:lnSpc>
              <a:spcBef>
                <a:spcPts val="0"/>
              </a:spcBef>
              <a:spcAft>
                <a:spcPts val="0"/>
              </a:spcAft>
              <a:buFont typeface="Wingdings" panose="05000000000000000000" pitchFamily="2" charset="2"/>
              <a:buChar char="v"/>
            </a:pPr>
            <a:endParaRPr lang="en-US" dirty="0">
              <a:ea typeface="Times New Roman" panose="02020603050405020304" pitchFamily="18" charset="0"/>
              <a:cs typeface="Arial" panose="020B0604020202020204" pitchFamily="34" charset="0"/>
            </a:endParaRPr>
          </a:p>
          <a:p>
            <a:pPr marL="383540" marR="106680" indent="-285750" algn="just">
              <a:lnSpc>
                <a:spcPct val="102000"/>
              </a:lnSpc>
              <a:spcBef>
                <a:spcPts val="0"/>
              </a:spcBef>
              <a:spcAft>
                <a:spcPts val="0"/>
              </a:spcAft>
              <a:buFont typeface="Wingdings" panose="05000000000000000000" pitchFamily="2" charset="2"/>
              <a:buChar char="v"/>
            </a:pPr>
            <a:r>
              <a:rPr lang="en-US" sz="1800" dirty="0">
                <a:effectLst/>
                <a:ea typeface="Times New Roman" panose="02020603050405020304" pitchFamily="18" charset="0"/>
                <a:cs typeface="Arial" panose="020B0604020202020204" pitchFamily="34" charset="0"/>
              </a:rPr>
              <a:t>The PLRA Act 2017 is the primary</a:t>
            </a:r>
            <a:r>
              <a:rPr lang="en-US" sz="1800" spc="-1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applicable law to </a:t>
            </a:r>
            <a:r>
              <a:rPr lang="en-US" dirty="0">
                <a:ea typeface="Times New Roman" panose="02020603050405020304" pitchFamily="18" charset="0"/>
                <a:cs typeface="Arial" panose="020B0604020202020204" pitchFamily="34" charset="0"/>
              </a:rPr>
              <a:t>computerize</a:t>
            </a:r>
            <a:r>
              <a:rPr lang="en-US" sz="1800" dirty="0">
                <a:effectLst/>
                <a:ea typeface="Times New Roman" panose="02020603050405020304" pitchFamily="18" charset="0"/>
                <a:cs typeface="Arial" panose="020B0604020202020204" pitchFamily="34" charset="0"/>
              </a:rPr>
              <a:t> the land records system and</a:t>
            </a:r>
            <a:r>
              <a:rPr lang="en-US" sz="1800" spc="20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service delivery for both urban and rural citizens contributing to</a:t>
            </a:r>
            <a:r>
              <a:rPr lang="en-US" sz="1800" spc="200" dirty="0">
                <a:effectLst/>
                <a:ea typeface="Times New Roman" panose="02020603050405020304" pitchFamily="18" charset="0"/>
                <a:cs typeface="Arial" panose="020B0604020202020204" pitchFamily="34" charset="0"/>
              </a:rPr>
              <a:t> </a:t>
            </a:r>
            <a:r>
              <a:rPr lang="en-US" sz="1800" dirty="0">
                <a:effectLst/>
                <a:ea typeface="Times New Roman" panose="02020603050405020304" pitchFamily="18" charset="0"/>
                <a:cs typeface="Arial" panose="020B0604020202020204" pitchFamily="34" charset="0"/>
              </a:rPr>
              <a:t>long-lasting tenure </a:t>
            </a:r>
            <a:r>
              <a:rPr lang="en-US" sz="1800" spc="-10" dirty="0">
                <a:effectLst/>
                <a:ea typeface="Times New Roman" panose="02020603050405020304" pitchFamily="18" charset="0"/>
                <a:cs typeface="Arial" panose="020B0604020202020204" pitchFamily="34" charset="0"/>
              </a:rPr>
              <a:t>security.</a:t>
            </a:r>
            <a:endParaRPr lang="en-US" sz="1800" dirty="0">
              <a:effectLst/>
              <a:ea typeface="Times New Roman" panose="02020603050405020304" pitchFamily="18" charset="0"/>
              <a:cs typeface="Arial" panose="020B0604020202020204" pitchFamily="34" charset="0"/>
            </a:endParaRPr>
          </a:p>
          <a:p>
            <a:pPr algn="just"/>
            <a:endParaRPr lang="en-US" dirty="0"/>
          </a:p>
          <a:p>
            <a:pPr algn="just"/>
            <a:r>
              <a:rPr lang="en-US" b="1" dirty="0"/>
              <a:t> </a:t>
            </a:r>
          </a:p>
          <a:p>
            <a:endParaRPr lang="en-US" dirty="0"/>
          </a:p>
          <a:p>
            <a:endParaRPr lang="en-US" dirty="0"/>
          </a:p>
          <a:p>
            <a:endParaRPr lang="en-US" dirty="0"/>
          </a:p>
          <a:p>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0732" y="1118781"/>
            <a:ext cx="3396534" cy="35661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May be an image of map and text that says &quot;PO PLRA SMOOTH TRANSITION INTO THE NEW ERA PUNJAB URBAN LAND SYSTEMS ENHANCEMENT&quo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 name="Rectangle 1"/>
          <p:cNvSpPr/>
          <p:nvPr/>
        </p:nvSpPr>
        <p:spPr>
          <a:xfrm>
            <a:off x="541118" y="442079"/>
            <a:ext cx="8943124" cy="7094250"/>
          </a:xfrm>
          <a:prstGeom prst="rect">
            <a:avLst/>
          </a:prstGeom>
        </p:spPr>
        <p:txBody>
          <a:bodyPr wrap="square">
            <a:spAutoFit/>
          </a:bodyPr>
          <a:lstStyle/>
          <a:p>
            <a:pPr marL="347345" marR="0" algn="just">
              <a:lnSpc>
                <a:spcPct val="150000"/>
              </a:lnSpc>
              <a:spcBef>
                <a:spcPts val="1200"/>
              </a:spcBef>
              <a:spcAft>
                <a:spcPts val="0"/>
              </a:spcAft>
            </a:pPr>
            <a:r>
              <a:rPr lang="en-US" sz="2000" dirty="0">
                <a:effectLst/>
                <a:ea typeface="Calibri" panose="020F0502020204030204" pitchFamily="34" charset="0"/>
                <a:cs typeface="Times New Roman" panose="02020603050405020304" pitchFamily="18" charset="0"/>
              </a:rPr>
              <a:t>Punjab Urban Land Systems Enhancement (</a:t>
            </a:r>
            <a:r>
              <a:rPr lang="en-US" sz="2000" b="1" dirty="0">
                <a:effectLst/>
                <a:ea typeface="Calibri" panose="020F0502020204030204" pitchFamily="34" charset="0"/>
                <a:cs typeface="Times New Roman" panose="02020603050405020304" pitchFamily="18" charset="0"/>
              </a:rPr>
              <a:t>“PULSE”)</a:t>
            </a:r>
            <a:r>
              <a:rPr lang="en-US" sz="2000" dirty="0">
                <a:effectLst/>
                <a:ea typeface="Calibri" panose="020F0502020204030204" pitchFamily="34" charset="0"/>
                <a:cs typeface="Times New Roman" panose="02020603050405020304" pitchFamily="18" charset="0"/>
              </a:rPr>
              <a:t> is initiated by the Government of the Punjab. The Board of Revenue (</a:t>
            </a:r>
            <a:r>
              <a:rPr lang="en-US" sz="2000" b="1" dirty="0">
                <a:effectLst/>
                <a:ea typeface="Calibri" panose="020F0502020204030204" pitchFamily="34" charset="0"/>
                <a:cs typeface="Times New Roman" panose="02020603050405020304" pitchFamily="18" charset="0"/>
              </a:rPr>
              <a:t>“BOR”</a:t>
            </a:r>
            <a:r>
              <a:rPr lang="en-US" sz="2000" dirty="0">
                <a:effectLst/>
                <a:ea typeface="Calibri" panose="020F0502020204030204" pitchFamily="34" charset="0"/>
                <a:cs typeface="Times New Roman" panose="02020603050405020304" pitchFamily="18" charset="0"/>
              </a:rPr>
              <a:t>) is responsible for project administration and government-wide implementation, the overall objective of PULSE Project is to maintain improved digital land records with digital mapping. One of the key components of the PULSE Project is to interlink &amp; digitize the land records through a unified land management system having digital cadastral mapping. The project has five main components including:</a:t>
            </a:r>
          </a:p>
          <a:p>
            <a:pPr marL="347345" marR="0" algn="just">
              <a:lnSpc>
                <a:spcPct val="150000"/>
              </a:lnSpc>
              <a:spcBef>
                <a:spcPts val="1200"/>
              </a:spcBef>
              <a:spcAft>
                <a:spcPts val="0"/>
              </a:spcAft>
            </a:pPr>
            <a:endParaRPr lang="en-US" sz="2000" dirty="0">
              <a:effectLst/>
              <a:ea typeface="Calibri" panose="020F0502020204030204" pitchFamily="34" charset="0"/>
              <a:cs typeface="Times New Roman" panose="02020603050405020304" pitchFamily="18" charset="0"/>
            </a:endParaRPr>
          </a:p>
          <a:p>
            <a:pPr marL="1600200" marR="0" indent="-514350" algn="just">
              <a:lnSpc>
                <a:spcPct val="115000"/>
              </a:lnSpc>
              <a:spcBef>
                <a:spcPts val="0"/>
              </a:spcBef>
              <a:spcAft>
                <a:spcPts val="0"/>
              </a:spcAft>
              <a:buAutoNum type="romanLcPeriod"/>
              <a:tabLst>
                <a:tab pos="1371600" algn="l"/>
              </a:tabLst>
            </a:pPr>
            <a:r>
              <a:rPr lang="en-US" sz="2000" dirty="0">
                <a:effectLst/>
                <a:ea typeface="Calibri" panose="020F0502020204030204" pitchFamily="34" charset="0"/>
                <a:cs typeface="Times New Roman" panose="02020603050405020304" pitchFamily="18" charset="0"/>
              </a:rPr>
              <a:t>Digital Land Records and Cadastral Maps for the Land Records Management Information System (“</a:t>
            </a:r>
            <a:r>
              <a:rPr lang="en-US" sz="2000" b="1" dirty="0">
                <a:effectLst/>
                <a:ea typeface="Calibri" panose="020F0502020204030204" pitchFamily="34" charset="0"/>
                <a:cs typeface="Times New Roman" panose="02020603050405020304" pitchFamily="18" charset="0"/>
              </a:rPr>
              <a:t>LRMIS”</a:t>
            </a:r>
            <a:r>
              <a:rPr lang="en-US" sz="2000" dirty="0">
                <a:effectLst/>
                <a:ea typeface="Calibri" panose="020F0502020204030204" pitchFamily="34" charset="0"/>
                <a:cs typeface="Times New Roman" panose="02020603050405020304" pitchFamily="18" charset="0"/>
              </a:rPr>
              <a:t>);  </a:t>
            </a:r>
          </a:p>
          <a:p>
            <a:pPr marL="1600200" marR="0" indent="-514350" algn="just">
              <a:lnSpc>
                <a:spcPct val="115000"/>
              </a:lnSpc>
              <a:spcBef>
                <a:spcPts val="0"/>
              </a:spcBef>
              <a:spcAft>
                <a:spcPts val="0"/>
              </a:spcAft>
              <a:buAutoNum type="romanLcPeriod" startAt="2"/>
              <a:tabLst>
                <a:tab pos="1371600" algn="l"/>
              </a:tabLst>
            </a:pPr>
            <a:r>
              <a:rPr lang="en-US" sz="2000" dirty="0">
                <a:effectLst/>
                <a:ea typeface="Calibri" panose="020F0502020204030204" pitchFamily="34" charset="0"/>
                <a:cs typeface="Times New Roman" panose="02020603050405020304" pitchFamily="18" charset="0"/>
              </a:rPr>
              <a:t>Integrated Land and Geospatial Information Systems and Services;</a:t>
            </a:r>
          </a:p>
          <a:p>
            <a:pPr marL="1085850" marR="0" algn="just">
              <a:lnSpc>
                <a:spcPct val="115000"/>
              </a:lnSpc>
              <a:spcBef>
                <a:spcPts val="0"/>
              </a:spcBef>
              <a:spcAft>
                <a:spcPts val="0"/>
              </a:spcAft>
              <a:tabLst>
                <a:tab pos="1371600" algn="l"/>
              </a:tabLst>
            </a:pPr>
            <a:r>
              <a:rPr lang="en-US" sz="2000" dirty="0">
                <a:effectLst/>
                <a:ea typeface="Calibri" panose="020F0502020204030204" pitchFamily="34" charset="0"/>
                <a:cs typeface="Times New Roman" panose="02020603050405020304" pitchFamily="18" charset="0"/>
              </a:rPr>
              <a:t>iii	   Project Management and Institutional Strengthening including </a:t>
            </a:r>
          </a:p>
          <a:p>
            <a:pPr marL="1085850" marR="0" algn="just">
              <a:lnSpc>
                <a:spcPct val="115000"/>
              </a:lnSpc>
              <a:spcBef>
                <a:spcPts val="0"/>
              </a:spcBef>
              <a:spcAft>
                <a:spcPts val="0"/>
              </a:spcAft>
              <a:tabLst>
                <a:tab pos="1371600" algn="l"/>
              </a:tabLst>
            </a:pPr>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Legal  and Regulatory support; and </a:t>
            </a:r>
          </a:p>
          <a:p>
            <a:pPr marL="1371600" marR="0" indent="-285750" algn="just">
              <a:lnSpc>
                <a:spcPct val="150000"/>
              </a:lnSpc>
              <a:spcBef>
                <a:spcPts val="0"/>
              </a:spcBef>
              <a:spcAft>
                <a:spcPts val="0"/>
              </a:spcAft>
              <a:tabLst>
                <a:tab pos="1371600" algn="l"/>
              </a:tabLst>
            </a:pPr>
            <a:r>
              <a:rPr lang="en-US" sz="2000" dirty="0">
                <a:effectLst/>
                <a:ea typeface="Calibri" panose="020F0502020204030204" pitchFamily="34" charset="0"/>
                <a:cs typeface="Times New Roman" panose="02020603050405020304" pitchFamily="18" charset="0"/>
              </a:rPr>
              <a:t>iv.	   Contingent Emergency Response Component (“</a:t>
            </a:r>
            <a:r>
              <a:rPr lang="en-US" sz="2000" b="1" dirty="0">
                <a:effectLst/>
                <a:ea typeface="Calibri" panose="020F0502020204030204" pitchFamily="34" charset="0"/>
                <a:cs typeface="Times New Roman" panose="02020603050405020304" pitchFamily="18" charset="0"/>
              </a:rPr>
              <a:t>CERC</a:t>
            </a:r>
            <a:r>
              <a:rPr lang="en-US" sz="2000" dirty="0">
                <a:effectLst/>
                <a:ea typeface="Calibri" panose="020F0502020204030204" pitchFamily="34" charset="0"/>
                <a:cs typeface="Times New Roman" panose="02020603050405020304" pitchFamily="18" charset="0"/>
              </a:rPr>
              <a:t>”)</a:t>
            </a:r>
          </a:p>
          <a:p>
            <a:pPr algn="just"/>
            <a:endParaRPr lang="en-US" sz="2000" b="1" dirty="0"/>
          </a:p>
          <a:p>
            <a:pPr algn="just"/>
            <a:endParaRPr lang="en-US" sz="2000" b="1" dirty="0"/>
          </a:p>
          <a:p>
            <a:pPr algn="just"/>
            <a:r>
              <a:rPr lang="en-US" sz="2000" b="1" dirty="0"/>
              <a:t> </a:t>
            </a:r>
          </a:p>
        </p:txBody>
      </p:sp>
      <p:pic>
        <p:nvPicPr>
          <p:cNvPr id="7" name="Picture 6">
            <a:extLst>
              <a:ext uri="{FF2B5EF4-FFF2-40B4-BE49-F238E27FC236}">
                <a16:creationId xmlns:a16="http://schemas.microsoft.com/office/drawing/2014/main" id="{684A4ECE-97DE-A9D1-8D77-3BA4AF4BF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720" y="1493516"/>
            <a:ext cx="4181865" cy="3566167"/>
          </a:xfrm>
          <a:prstGeom prst="rect">
            <a:avLst/>
          </a:prstGeom>
        </p:spPr>
      </p:pic>
      <p:sp>
        <p:nvSpPr>
          <p:cNvPr id="3" name="TextBox 2">
            <a:extLst>
              <a:ext uri="{FF2B5EF4-FFF2-40B4-BE49-F238E27FC236}">
                <a16:creationId xmlns:a16="http://schemas.microsoft.com/office/drawing/2014/main" id="{DBDB0DD0-C1C0-A41A-B187-7196238926EE}"/>
              </a:ext>
            </a:extLst>
          </p:cNvPr>
          <p:cNvSpPr txBox="1"/>
          <p:nvPr/>
        </p:nvSpPr>
        <p:spPr>
          <a:xfrm>
            <a:off x="466430" y="0"/>
            <a:ext cx="11259140" cy="461665"/>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chemeClr val="bg1"/>
                </a:solidFill>
                <a:hlinkClick r:id="rId4">
                  <a:extLst>
                    <a:ext uri="{A12FA001-AC4F-418D-AE19-62706E023703}">
                      <ahyp:hlinkClr xmlns:ahyp="http://schemas.microsoft.com/office/drawing/2018/hyperlinkcolor" val="tx"/>
                    </a:ext>
                  </a:extLst>
                </a:hlinkClick>
              </a:rPr>
              <a:t> </a:t>
            </a:r>
            <a:r>
              <a:rPr lang="en-US" sz="2400" b="1" dirty="0">
                <a:solidFill>
                  <a:schemeClr val="bg1"/>
                </a:solidFill>
              </a:rPr>
              <a:t>       THE PULSE PROJECT – BOR Govt. of the Punjab. </a:t>
            </a:r>
          </a:p>
        </p:txBody>
      </p:sp>
    </p:spTree>
    <p:extLst>
      <p:ext uri="{BB962C8B-B14F-4D97-AF65-F5344CB8AC3E}">
        <p14:creationId xmlns:p14="http://schemas.microsoft.com/office/powerpoint/2010/main" val="132480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May be an image of map and text that says &quot;PO PLRA SMOOTH TRANSITION INTO THE NEW ERA PUNJAB URBAN LAND SYSTEMS ENHANCEMENT&quo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 name="Rectangle 1"/>
          <p:cNvSpPr/>
          <p:nvPr/>
        </p:nvSpPr>
        <p:spPr>
          <a:xfrm>
            <a:off x="541118" y="442079"/>
            <a:ext cx="8943124" cy="707886"/>
          </a:xfrm>
          <a:prstGeom prst="rect">
            <a:avLst/>
          </a:prstGeom>
        </p:spPr>
        <p:txBody>
          <a:bodyPr wrap="square">
            <a:spAutoFit/>
          </a:bodyPr>
          <a:lstStyle/>
          <a:p>
            <a:pPr algn="just"/>
            <a:endParaRPr lang="en-US" sz="2000" b="1" dirty="0"/>
          </a:p>
          <a:p>
            <a:pPr algn="just"/>
            <a:r>
              <a:rPr lang="en-US" sz="2000" b="1" dirty="0"/>
              <a:t> </a:t>
            </a:r>
          </a:p>
        </p:txBody>
      </p:sp>
      <p:pic>
        <p:nvPicPr>
          <p:cNvPr id="7" name="Picture 6">
            <a:extLst>
              <a:ext uri="{FF2B5EF4-FFF2-40B4-BE49-F238E27FC236}">
                <a16:creationId xmlns:a16="http://schemas.microsoft.com/office/drawing/2014/main" id="{684A4ECE-97DE-A9D1-8D77-3BA4AF4BF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621" y="1493516"/>
            <a:ext cx="4181865" cy="3566167"/>
          </a:xfrm>
          <a:prstGeom prst="rect">
            <a:avLst/>
          </a:prstGeom>
        </p:spPr>
      </p:pic>
      <p:sp>
        <p:nvSpPr>
          <p:cNvPr id="6" name="TextBox 5">
            <a:extLst>
              <a:ext uri="{FF2B5EF4-FFF2-40B4-BE49-F238E27FC236}">
                <a16:creationId xmlns:a16="http://schemas.microsoft.com/office/drawing/2014/main" id="{7FFDFA86-229E-C5A0-3DAA-79561AC1EF10}"/>
              </a:ext>
            </a:extLst>
          </p:cNvPr>
          <p:cNvSpPr txBox="1"/>
          <p:nvPr/>
        </p:nvSpPr>
        <p:spPr>
          <a:xfrm>
            <a:off x="818706" y="1149965"/>
            <a:ext cx="8782493" cy="5439951"/>
          </a:xfrm>
          <a:prstGeom prst="rect">
            <a:avLst/>
          </a:prstGeom>
          <a:noFill/>
        </p:spPr>
        <p:txBody>
          <a:bodyPr wrap="square" rtlCol="0">
            <a:spAutoFit/>
          </a:bodyPr>
          <a:lstStyle/>
          <a:p>
            <a:pPr marL="67310" marR="0" algn="just">
              <a:spcBef>
                <a:spcPts val="660"/>
              </a:spcBef>
              <a:spcAft>
                <a:spcPts val="0"/>
              </a:spcAft>
            </a:pPr>
            <a:r>
              <a:rPr lang="en-US" sz="2000" dirty="0">
                <a:effectLst/>
                <a:ea typeface="Calibri" panose="020F0502020204030204" pitchFamily="34" charset="0"/>
                <a:cs typeface="Calibri" panose="020F0502020204030204" pitchFamily="34" charset="0"/>
              </a:rPr>
              <a:t>The</a:t>
            </a:r>
            <a:r>
              <a:rPr lang="en-US" sz="2000" spc="-5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overall</a:t>
            </a:r>
            <a:r>
              <a:rPr lang="en-US" sz="2000" spc="-4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project</a:t>
            </a:r>
            <a:r>
              <a:rPr lang="en-US" sz="2000" spc="-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objective</a:t>
            </a:r>
            <a:r>
              <a:rPr lang="en-US" sz="2000" spc="-1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is</a:t>
            </a:r>
            <a:r>
              <a:rPr lang="en-US" sz="2000" spc="-4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to</a:t>
            </a:r>
            <a:r>
              <a:rPr lang="en-US" sz="2000" spc="-1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provide</a:t>
            </a:r>
            <a:r>
              <a:rPr lang="en-US" sz="2000" spc="-2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beneficiaries</a:t>
            </a:r>
            <a:r>
              <a:rPr lang="en-US" sz="2000" spc="-3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in</a:t>
            </a:r>
            <a:r>
              <a:rPr lang="en-US" sz="2000" spc="-4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Punjab</a:t>
            </a:r>
            <a:r>
              <a:rPr lang="en-US" sz="2000" spc="-4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province</a:t>
            </a:r>
            <a:r>
              <a:rPr lang="en-US" sz="2000" spc="-40" dirty="0">
                <a:effectLst/>
                <a:ea typeface="Calibri" panose="020F0502020204030204" pitchFamily="34" charset="0"/>
                <a:cs typeface="Calibri" panose="020F0502020204030204" pitchFamily="34" charset="0"/>
              </a:rPr>
              <a:t> </a:t>
            </a:r>
            <a:r>
              <a:rPr lang="en-US" sz="2000" spc="-10" dirty="0">
                <a:effectLst/>
                <a:ea typeface="Calibri" panose="020F0502020204030204" pitchFamily="34" charset="0"/>
                <a:cs typeface="Calibri" panose="020F0502020204030204" pitchFamily="34" charset="0"/>
              </a:rPr>
              <a:t>with:</a:t>
            </a:r>
          </a:p>
          <a:p>
            <a:pPr marL="398780" marR="0">
              <a:spcBef>
                <a:spcPts val="340"/>
              </a:spcBef>
              <a:spcAft>
                <a:spcPts val="0"/>
              </a:spcAft>
            </a:pPr>
            <a:endParaRPr lang="en-US" sz="2000" dirty="0">
              <a:ea typeface="Calibri" panose="020F0502020204030204" pitchFamily="34" charset="0"/>
            </a:endParaRPr>
          </a:p>
          <a:p>
            <a:pPr marL="855980" indent="-457200" algn="just">
              <a:spcBef>
                <a:spcPts val="340"/>
              </a:spcBef>
              <a:buFont typeface="+mj-lt"/>
              <a:buAutoNum type="arabicPeriod"/>
            </a:pPr>
            <a:r>
              <a:rPr lang="en-US" sz="2000" dirty="0">
                <a:effectLst/>
                <a:ea typeface="Times New Roman" panose="02020603050405020304" pitchFamily="18" charset="0"/>
              </a:rPr>
              <a:t>Upgradation</a:t>
            </a:r>
            <a:r>
              <a:rPr lang="en-US" sz="2000" spc="-70" dirty="0">
                <a:effectLst/>
                <a:ea typeface="Times New Roman" panose="02020603050405020304" pitchFamily="18" charset="0"/>
              </a:rPr>
              <a:t> </a:t>
            </a:r>
            <a:r>
              <a:rPr lang="en-US" sz="2000" dirty="0">
                <a:effectLst/>
                <a:ea typeface="Times New Roman" panose="02020603050405020304" pitchFamily="18" charset="0"/>
              </a:rPr>
              <a:t>of</a:t>
            </a:r>
            <a:r>
              <a:rPr lang="en-US" sz="2000" spc="-80" dirty="0">
                <a:effectLst/>
                <a:ea typeface="Times New Roman" panose="02020603050405020304" pitchFamily="18" charset="0"/>
              </a:rPr>
              <a:t> </a:t>
            </a:r>
            <a:r>
              <a:rPr lang="en-US" sz="2000" dirty="0">
                <a:effectLst/>
                <a:ea typeface="Times New Roman" panose="02020603050405020304" pitchFamily="18" charset="0"/>
              </a:rPr>
              <a:t>the</a:t>
            </a:r>
            <a:r>
              <a:rPr lang="en-US" sz="2000" spc="-45" dirty="0">
                <a:effectLst/>
                <a:ea typeface="Times New Roman" panose="02020603050405020304" pitchFamily="18" charset="0"/>
              </a:rPr>
              <a:t> </a:t>
            </a:r>
            <a:r>
              <a:rPr lang="en-US" sz="2000" dirty="0">
                <a:effectLst/>
                <a:ea typeface="Times New Roman" panose="02020603050405020304" pitchFamily="18" charset="0"/>
              </a:rPr>
              <a:t>existing</a:t>
            </a:r>
            <a:r>
              <a:rPr lang="en-US" sz="2000" spc="-45" dirty="0">
                <a:effectLst/>
                <a:ea typeface="Times New Roman" panose="02020603050405020304" pitchFamily="18" charset="0"/>
              </a:rPr>
              <a:t> </a:t>
            </a:r>
            <a:r>
              <a:rPr lang="en-US" sz="2000" dirty="0">
                <a:effectLst/>
                <a:ea typeface="Times New Roman" panose="02020603050405020304" pitchFamily="18" charset="0"/>
              </a:rPr>
              <a:t>digital</a:t>
            </a:r>
            <a:r>
              <a:rPr lang="en-US" sz="2000" spc="-40" dirty="0">
                <a:effectLst/>
                <a:ea typeface="Times New Roman" panose="02020603050405020304" pitchFamily="18" charset="0"/>
              </a:rPr>
              <a:t> </a:t>
            </a:r>
            <a:r>
              <a:rPr lang="en-US" sz="2000" dirty="0">
                <a:effectLst/>
                <a:ea typeface="Times New Roman" panose="02020603050405020304" pitchFamily="18" charset="0"/>
              </a:rPr>
              <a:t>land</a:t>
            </a:r>
            <a:r>
              <a:rPr lang="en-US" sz="2000" spc="-45" dirty="0">
                <a:effectLst/>
                <a:ea typeface="Times New Roman" panose="02020603050405020304" pitchFamily="18" charset="0"/>
              </a:rPr>
              <a:t> </a:t>
            </a:r>
            <a:r>
              <a:rPr lang="en-US" sz="2000" dirty="0">
                <a:effectLst/>
                <a:ea typeface="Times New Roman" panose="02020603050405020304" pitchFamily="18" charset="0"/>
              </a:rPr>
              <a:t>records</a:t>
            </a:r>
            <a:r>
              <a:rPr lang="en-US" sz="2000" spc="-60" dirty="0">
                <a:effectLst/>
                <a:ea typeface="Times New Roman" panose="02020603050405020304" pitchFamily="18" charset="0"/>
              </a:rPr>
              <a:t> </a:t>
            </a:r>
            <a:r>
              <a:rPr lang="en-US" sz="2000" dirty="0">
                <a:effectLst/>
                <a:ea typeface="Times New Roman" panose="02020603050405020304" pitchFamily="18" charset="0"/>
              </a:rPr>
              <a:t>of</a:t>
            </a:r>
            <a:r>
              <a:rPr lang="en-US" sz="2000" spc="-80" dirty="0">
                <a:effectLst/>
                <a:ea typeface="Times New Roman" panose="02020603050405020304" pitchFamily="18" charset="0"/>
              </a:rPr>
              <a:t> </a:t>
            </a:r>
            <a:r>
              <a:rPr lang="en-US" sz="2000" dirty="0">
                <a:effectLst/>
                <a:ea typeface="Times New Roman" panose="02020603050405020304" pitchFamily="18" charset="0"/>
              </a:rPr>
              <a:t>rural</a:t>
            </a:r>
            <a:r>
              <a:rPr lang="en-US" sz="2000" spc="-80" dirty="0">
                <a:effectLst/>
                <a:ea typeface="Times New Roman" panose="02020603050405020304" pitchFamily="18" charset="0"/>
              </a:rPr>
              <a:t> </a:t>
            </a:r>
            <a:r>
              <a:rPr lang="en-US" sz="2000" dirty="0">
                <a:effectLst/>
                <a:ea typeface="Times New Roman" panose="02020603050405020304" pitchFamily="18" charset="0"/>
              </a:rPr>
              <a:t>areas</a:t>
            </a:r>
            <a:r>
              <a:rPr lang="en-US" sz="2000" spc="-60" dirty="0">
                <a:effectLst/>
                <a:ea typeface="Times New Roman" panose="02020603050405020304" pitchFamily="18" charset="0"/>
              </a:rPr>
              <a:t> </a:t>
            </a:r>
            <a:r>
              <a:rPr lang="en-US" sz="2000" dirty="0">
                <a:effectLst/>
                <a:ea typeface="Times New Roman" panose="02020603050405020304" pitchFamily="18" charset="0"/>
              </a:rPr>
              <a:t>with</a:t>
            </a:r>
            <a:r>
              <a:rPr lang="en-US" sz="2000" spc="-65" dirty="0">
                <a:effectLst/>
                <a:ea typeface="Times New Roman" panose="02020603050405020304" pitchFamily="18" charset="0"/>
              </a:rPr>
              <a:t>   </a:t>
            </a:r>
            <a:r>
              <a:rPr lang="en-US" sz="2000" dirty="0">
                <a:effectLst/>
                <a:ea typeface="Times New Roman" panose="02020603050405020304" pitchFamily="18" charset="0"/>
              </a:rPr>
              <a:t>cadastral </a:t>
            </a:r>
            <a:r>
              <a:rPr lang="en-US" sz="2000" spc="-10" dirty="0">
                <a:effectLst/>
                <a:ea typeface="Times New Roman" panose="02020603050405020304" pitchFamily="18" charset="0"/>
              </a:rPr>
              <a:t>maps;</a:t>
            </a:r>
          </a:p>
          <a:p>
            <a:pPr marL="855980" indent="-457200" algn="just">
              <a:spcBef>
                <a:spcPts val="340"/>
              </a:spcBef>
              <a:buFont typeface="+mj-lt"/>
              <a:buAutoNum type="arabicPeriod"/>
            </a:pPr>
            <a:endParaRPr lang="en-US" sz="2000" spc="-10" dirty="0">
              <a:effectLst/>
              <a:ea typeface="Times New Roman" panose="02020603050405020304" pitchFamily="18" charset="0"/>
            </a:endParaRPr>
          </a:p>
          <a:p>
            <a:pPr marL="855980" marR="0" indent="-457200" algn="just">
              <a:spcBef>
                <a:spcPts val="340"/>
              </a:spcBef>
              <a:spcAft>
                <a:spcPts val="0"/>
              </a:spcAft>
              <a:buFont typeface="+mj-lt"/>
              <a:buAutoNum type="arabicPeriod"/>
            </a:pPr>
            <a:r>
              <a:rPr lang="en-US" sz="2000" dirty="0">
                <a:ea typeface="Times New Roman" panose="02020603050405020304" pitchFamily="18" charset="0"/>
              </a:rPr>
              <a:t>I</a:t>
            </a:r>
            <a:r>
              <a:rPr lang="en-US" sz="2000" dirty="0">
                <a:effectLst/>
                <a:ea typeface="Times New Roman" panose="02020603050405020304" pitchFamily="18" charset="0"/>
              </a:rPr>
              <a:t>ncorporation of existing urban land records into a single land registry;</a:t>
            </a:r>
          </a:p>
          <a:p>
            <a:pPr marL="855980" marR="0" indent="-457200" algn="just">
              <a:spcBef>
                <a:spcPts val="340"/>
              </a:spcBef>
              <a:spcAft>
                <a:spcPts val="0"/>
              </a:spcAft>
              <a:buFont typeface="+mj-lt"/>
              <a:buAutoNum type="arabicPeriod"/>
            </a:pPr>
            <a:endParaRPr lang="en-US" sz="2000" dirty="0">
              <a:effectLst/>
              <a:ea typeface="Times New Roman" panose="02020603050405020304" pitchFamily="18" charset="0"/>
            </a:endParaRPr>
          </a:p>
          <a:p>
            <a:pPr marL="855980" marR="0" indent="-457200" algn="just">
              <a:spcBef>
                <a:spcPts val="340"/>
              </a:spcBef>
              <a:spcAft>
                <a:spcPts val="0"/>
              </a:spcAft>
              <a:buFont typeface="+mj-lt"/>
              <a:buAutoNum type="arabicPeriod"/>
            </a:pPr>
            <a:r>
              <a:rPr lang="en-US" sz="2000" dirty="0">
                <a:effectLst/>
                <a:ea typeface="Times New Roman" panose="02020603050405020304" pitchFamily="18" charset="0"/>
              </a:rPr>
              <a:t>Development of</a:t>
            </a:r>
            <a:r>
              <a:rPr lang="en-US" sz="2000" spc="-70" dirty="0">
                <a:effectLst/>
                <a:ea typeface="Times New Roman" panose="02020603050405020304" pitchFamily="18" charset="0"/>
              </a:rPr>
              <a:t> </a:t>
            </a:r>
            <a:r>
              <a:rPr lang="en-US" sz="2000" dirty="0">
                <a:effectLst/>
                <a:ea typeface="Times New Roman" panose="02020603050405020304" pitchFamily="18" charset="0"/>
              </a:rPr>
              <a:t>cadastral</a:t>
            </a:r>
            <a:r>
              <a:rPr lang="en-US" sz="2000" spc="-55" dirty="0">
                <a:effectLst/>
                <a:ea typeface="Times New Roman" panose="02020603050405020304" pitchFamily="18" charset="0"/>
              </a:rPr>
              <a:t> </a:t>
            </a:r>
            <a:r>
              <a:rPr lang="en-US" sz="2000" dirty="0">
                <a:effectLst/>
                <a:ea typeface="Times New Roman" panose="02020603050405020304" pitchFamily="18" charset="0"/>
              </a:rPr>
              <a:t>mapping</a:t>
            </a:r>
            <a:r>
              <a:rPr lang="en-US" sz="2000" spc="-10" dirty="0">
                <a:effectLst/>
                <a:ea typeface="Times New Roman" panose="02020603050405020304" pitchFamily="18" charset="0"/>
              </a:rPr>
              <a:t> </a:t>
            </a:r>
            <a:r>
              <a:rPr lang="en-US" sz="2000" dirty="0">
                <a:effectLst/>
                <a:ea typeface="Times New Roman" panose="02020603050405020304" pitchFamily="18" charset="0"/>
              </a:rPr>
              <a:t>including</a:t>
            </a:r>
            <a:r>
              <a:rPr lang="en-US" sz="2000" spc="-30" dirty="0">
                <a:effectLst/>
                <a:ea typeface="Times New Roman" panose="02020603050405020304" pitchFamily="18" charset="0"/>
              </a:rPr>
              <a:t> </a:t>
            </a:r>
            <a:r>
              <a:rPr lang="en-US" sz="2000" dirty="0">
                <a:effectLst/>
                <a:ea typeface="Times New Roman" panose="02020603050405020304" pitchFamily="18" charset="0"/>
              </a:rPr>
              <a:t>digital</a:t>
            </a:r>
            <a:r>
              <a:rPr lang="en-US" sz="2000" spc="-55" dirty="0">
                <a:effectLst/>
                <a:ea typeface="Times New Roman" panose="02020603050405020304" pitchFamily="18" charset="0"/>
              </a:rPr>
              <a:t> </a:t>
            </a:r>
            <a:r>
              <a:rPr lang="en-US" sz="2000" dirty="0">
                <a:effectLst/>
                <a:ea typeface="Times New Roman" panose="02020603050405020304" pitchFamily="18" charset="0"/>
              </a:rPr>
              <a:t>land</a:t>
            </a:r>
            <a:r>
              <a:rPr lang="en-US" sz="2000" spc="-35" dirty="0">
                <a:effectLst/>
                <a:ea typeface="Times New Roman" panose="02020603050405020304" pitchFamily="18" charset="0"/>
              </a:rPr>
              <a:t> </a:t>
            </a:r>
            <a:r>
              <a:rPr lang="en-US" sz="2000" dirty="0">
                <a:effectLst/>
                <a:ea typeface="Times New Roman" panose="02020603050405020304" pitchFamily="18" charset="0"/>
              </a:rPr>
              <a:t>records</a:t>
            </a:r>
            <a:r>
              <a:rPr lang="en-US" sz="2000" spc="-65" dirty="0">
                <a:effectLst/>
                <a:ea typeface="Times New Roman" panose="02020603050405020304" pitchFamily="18" charset="0"/>
              </a:rPr>
              <a:t> </a:t>
            </a:r>
            <a:r>
              <a:rPr lang="en-US" sz="2000" dirty="0">
                <a:effectLst/>
                <a:ea typeface="Times New Roman" panose="02020603050405020304" pitchFamily="18" charset="0"/>
              </a:rPr>
              <a:t>of</a:t>
            </a:r>
            <a:r>
              <a:rPr lang="en-US" sz="2000" spc="-65" dirty="0">
                <a:effectLst/>
                <a:ea typeface="Times New Roman" panose="02020603050405020304" pitchFamily="18" charset="0"/>
              </a:rPr>
              <a:t> </a:t>
            </a:r>
            <a:r>
              <a:rPr lang="en-US" sz="2000" dirty="0">
                <a:effectLst/>
                <a:ea typeface="Times New Roman" panose="02020603050405020304" pitchFamily="18" charset="0"/>
              </a:rPr>
              <a:t>Urban, </a:t>
            </a:r>
            <a:r>
              <a:rPr lang="en-US" sz="2000" spc="-10" dirty="0">
                <a:effectLst/>
                <a:ea typeface="Times New Roman" panose="02020603050405020304" pitchFamily="18" charset="0"/>
              </a:rPr>
              <a:t>Peri-Urban</a:t>
            </a:r>
            <a:r>
              <a:rPr lang="en-US" sz="2000" spc="-45" dirty="0">
                <a:effectLst/>
                <a:ea typeface="Times New Roman" panose="02020603050405020304" pitchFamily="18" charset="0"/>
              </a:rPr>
              <a:t> </a:t>
            </a:r>
            <a:r>
              <a:rPr lang="en-US" sz="2000" spc="-10" dirty="0">
                <a:effectLst/>
                <a:ea typeface="Times New Roman" panose="02020603050405020304" pitchFamily="18" charset="0"/>
              </a:rPr>
              <a:t>and</a:t>
            </a:r>
            <a:r>
              <a:rPr lang="en-US" sz="2000" spc="-20" dirty="0">
                <a:effectLst/>
                <a:ea typeface="Times New Roman" panose="02020603050405020304" pitchFamily="18" charset="0"/>
              </a:rPr>
              <a:t> </a:t>
            </a:r>
            <a:r>
              <a:rPr lang="en-US" sz="2000" spc="-10" dirty="0">
                <a:effectLst/>
                <a:ea typeface="Times New Roman" panose="02020603050405020304" pitchFamily="18" charset="0"/>
              </a:rPr>
              <a:t>rural</a:t>
            </a:r>
            <a:r>
              <a:rPr lang="en-US" sz="2000" spc="-60" dirty="0">
                <a:effectLst/>
                <a:ea typeface="Times New Roman" panose="02020603050405020304" pitchFamily="18" charset="0"/>
              </a:rPr>
              <a:t> </a:t>
            </a:r>
            <a:r>
              <a:rPr lang="en-US" sz="2000" spc="-10" dirty="0">
                <a:effectLst/>
                <a:ea typeface="Times New Roman" panose="02020603050405020304" pitchFamily="18" charset="0"/>
              </a:rPr>
              <a:t>areas</a:t>
            </a:r>
            <a:r>
              <a:rPr lang="en-US" sz="2000" spc="-20" dirty="0">
                <a:effectLst/>
                <a:ea typeface="Times New Roman" panose="02020603050405020304" pitchFamily="18" charset="0"/>
              </a:rPr>
              <a:t> </a:t>
            </a:r>
            <a:r>
              <a:rPr lang="en-US" sz="2000" spc="-10" dirty="0">
                <a:effectLst/>
                <a:ea typeface="Times New Roman" panose="02020603050405020304" pitchFamily="18" charset="0"/>
              </a:rPr>
              <a:t>of</a:t>
            </a:r>
            <a:r>
              <a:rPr lang="en-US" sz="2000" spc="-60" dirty="0">
                <a:effectLst/>
                <a:ea typeface="Times New Roman" panose="02020603050405020304" pitchFamily="18" charset="0"/>
              </a:rPr>
              <a:t> </a:t>
            </a:r>
            <a:r>
              <a:rPr lang="en-US" sz="2000" spc="-10" dirty="0">
                <a:effectLst/>
                <a:ea typeface="Times New Roman" panose="02020603050405020304" pitchFamily="18" charset="0"/>
              </a:rPr>
              <a:t>entire</a:t>
            </a:r>
            <a:r>
              <a:rPr lang="en-US" sz="2000" spc="-20" dirty="0">
                <a:effectLst/>
                <a:ea typeface="Times New Roman" panose="02020603050405020304" pitchFamily="18" charset="0"/>
              </a:rPr>
              <a:t> </a:t>
            </a:r>
            <a:r>
              <a:rPr lang="en-US" sz="2000" spc="-10" dirty="0">
                <a:effectLst/>
                <a:ea typeface="Times New Roman" panose="02020603050405020304" pitchFamily="18" charset="0"/>
              </a:rPr>
              <a:t>Punjab</a:t>
            </a:r>
            <a:r>
              <a:rPr lang="en-US" sz="2000" spc="-20" dirty="0">
                <a:effectLst/>
                <a:ea typeface="Times New Roman" panose="02020603050405020304" pitchFamily="18" charset="0"/>
              </a:rPr>
              <a:t> </a:t>
            </a:r>
            <a:r>
              <a:rPr lang="en-US" sz="2000" spc="-10" dirty="0">
                <a:effectLst/>
                <a:ea typeface="Times New Roman" panose="02020603050405020304" pitchFamily="18" charset="0"/>
              </a:rPr>
              <a:t>along</a:t>
            </a:r>
            <a:r>
              <a:rPr lang="en-US" sz="2000" spc="-20" dirty="0">
                <a:effectLst/>
                <a:ea typeface="Times New Roman" panose="02020603050405020304" pitchFamily="18" charset="0"/>
              </a:rPr>
              <a:t> </a:t>
            </a:r>
            <a:r>
              <a:rPr lang="en-US" sz="2000" spc="-10" dirty="0">
                <a:effectLst/>
                <a:ea typeface="Times New Roman" panose="02020603050405020304" pitchFamily="18" charset="0"/>
              </a:rPr>
              <a:t>with</a:t>
            </a:r>
            <a:r>
              <a:rPr lang="en-US" sz="2000" spc="-30" dirty="0">
                <a:effectLst/>
                <a:ea typeface="Times New Roman" panose="02020603050405020304" pitchFamily="18" charset="0"/>
              </a:rPr>
              <a:t> </a:t>
            </a:r>
            <a:r>
              <a:rPr lang="en-US" sz="2000" spc="-10" dirty="0">
                <a:effectLst/>
                <a:ea typeface="Times New Roman" panose="02020603050405020304" pitchFamily="18" charset="0"/>
              </a:rPr>
              <a:t>determination</a:t>
            </a:r>
            <a:r>
              <a:rPr lang="en-US" sz="2000" spc="-40" dirty="0">
                <a:effectLst/>
                <a:ea typeface="Times New Roman" panose="02020603050405020304" pitchFamily="18" charset="0"/>
              </a:rPr>
              <a:t> </a:t>
            </a:r>
            <a:r>
              <a:rPr lang="en-US" sz="2000" spc="-10" dirty="0">
                <a:effectLst/>
                <a:ea typeface="Times New Roman" panose="02020603050405020304" pitchFamily="18" charset="0"/>
              </a:rPr>
              <a:t>of </a:t>
            </a:r>
            <a:r>
              <a:rPr lang="en-US" sz="2000" spc="-20" dirty="0">
                <a:effectLst/>
                <a:ea typeface="Times New Roman" panose="02020603050405020304" pitchFamily="18" charset="0"/>
              </a:rPr>
              <a:t>land </a:t>
            </a:r>
            <a:r>
              <a:rPr lang="en-US" sz="2000" spc="-10" dirty="0">
                <a:effectLst/>
                <a:ea typeface="Calibri" panose="020F0502020204030204" pitchFamily="34" charset="0"/>
                <a:cs typeface="Calibri" panose="020F0502020204030204" pitchFamily="34" charset="0"/>
              </a:rPr>
              <a:t>titles;</a:t>
            </a:r>
          </a:p>
          <a:p>
            <a:pPr marL="855980" marR="0" indent="-457200" algn="just">
              <a:spcBef>
                <a:spcPts val="340"/>
              </a:spcBef>
              <a:spcAft>
                <a:spcPts val="0"/>
              </a:spcAft>
              <a:buFont typeface="+mj-lt"/>
              <a:buAutoNum type="arabicPeriod"/>
            </a:pPr>
            <a:endParaRPr lang="en-US" sz="2000" spc="-10" dirty="0">
              <a:effectLst/>
              <a:ea typeface="Calibri" panose="020F0502020204030204" pitchFamily="34" charset="0"/>
              <a:cs typeface="Calibri" panose="020F0502020204030204" pitchFamily="34" charset="0"/>
            </a:endParaRPr>
          </a:p>
          <a:p>
            <a:pPr marL="855980" marR="0" indent="-457200" algn="just">
              <a:spcBef>
                <a:spcPts val="340"/>
              </a:spcBef>
              <a:spcAft>
                <a:spcPts val="0"/>
              </a:spcAft>
              <a:buFont typeface="+mj-lt"/>
              <a:buAutoNum type="arabicPeriod"/>
            </a:pPr>
            <a:r>
              <a:rPr lang="en-US" sz="2000" dirty="0">
                <a:effectLst/>
                <a:ea typeface="Calibri" panose="020F0502020204030204" pitchFamily="34" charset="0"/>
                <a:cs typeface="Calibri" panose="020F0502020204030204" pitchFamily="34" charset="0"/>
              </a:rPr>
              <a:t>Improved</a:t>
            </a:r>
            <a:r>
              <a:rPr lang="en-US" sz="2000" spc="37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access</a:t>
            </a:r>
            <a:r>
              <a:rPr lang="en-US" sz="2000" spc="35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to</a:t>
            </a:r>
            <a:r>
              <a:rPr lang="en-US" sz="2000" spc="13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State</a:t>
            </a:r>
            <a:r>
              <a:rPr lang="en-US" sz="2000" spc="38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land</a:t>
            </a:r>
            <a:r>
              <a:rPr lang="en-US" sz="2000" spc="39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for</a:t>
            </a:r>
            <a:r>
              <a:rPr lang="en-US" sz="2000" spc="385"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development</a:t>
            </a:r>
            <a:r>
              <a:rPr lang="en-US" sz="2000" spc="130" dirty="0">
                <a:effectLst/>
                <a:ea typeface="Calibri" panose="020F0502020204030204" pitchFamily="34" charset="0"/>
                <a:cs typeface="Calibri" panose="020F0502020204030204" pitchFamily="34" charset="0"/>
              </a:rPr>
              <a:t>  </a:t>
            </a:r>
            <a:r>
              <a:rPr lang="en-US" sz="2000" dirty="0">
                <a:effectLst/>
                <a:ea typeface="Calibri" panose="020F0502020204030204" pitchFamily="34" charset="0"/>
                <a:cs typeface="Calibri" panose="020F0502020204030204" pitchFamily="34" charset="0"/>
              </a:rPr>
              <a:t>including</a:t>
            </a:r>
            <a:r>
              <a:rPr lang="en-US" sz="2000" spc="380" dirty="0">
                <a:effectLst/>
                <a:ea typeface="Calibri" panose="020F0502020204030204" pitchFamily="34" charset="0"/>
                <a:cs typeface="Calibri" panose="020F0502020204030204" pitchFamily="34" charset="0"/>
              </a:rPr>
              <a:t> </a:t>
            </a:r>
            <a:r>
              <a:rPr lang="en-US" sz="2000" spc="-10" dirty="0">
                <a:effectLst/>
                <a:ea typeface="Calibri" panose="020F0502020204030204" pitchFamily="34" charset="0"/>
                <a:cs typeface="Calibri" panose="020F0502020204030204" pitchFamily="34" charset="0"/>
              </a:rPr>
              <a:t>housing</a:t>
            </a:r>
            <a:r>
              <a:rPr lang="en-US" sz="2000" dirty="0">
                <a:ea typeface="Calibri" panose="020F0502020204030204" pitchFamily="34" charset="0"/>
                <a:cs typeface="Calibri" panose="020F0502020204030204" pitchFamily="34" charset="0"/>
              </a:rPr>
              <a:t> </a:t>
            </a:r>
            <a:r>
              <a:rPr lang="en-US" sz="2000" spc="-10" dirty="0">
                <a:effectLst/>
                <a:ea typeface="Times New Roman" panose="02020603050405020304" pitchFamily="18" charset="0"/>
              </a:rPr>
              <a:t>programs;</a:t>
            </a:r>
          </a:p>
          <a:p>
            <a:pPr marL="855980" marR="0" indent="-457200" algn="just">
              <a:spcBef>
                <a:spcPts val="340"/>
              </a:spcBef>
              <a:spcAft>
                <a:spcPts val="0"/>
              </a:spcAft>
              <a:buFont typeface="+mj-lt"/>
              <a:buAutoNum type="arabicPeriod"/>
            </a:pPr>
            <a:endParaRPr lang="en-US" sz="2000" spc="-10" dirty="0">
              <a:effectLst/>
              <a:ea typeface="Times New Roman" panose="02020603050405020304" pitchFamily="18" charset="0"/>
            </a:endParaRPr>
          </a:p>
          <a:p>
            <a:pPr marL="855980" indent="-457200" algn="just">
              <a:spcBef>
                <a:spcPts val="340"/>
              </a:spcBef>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Inventory of state lands asset e.g. State Lands Asset Management Strategy </a:t>
            </a:r>
          </a:p>
          <a:p>
            <a:pPr marL="855980" marR="0" indent="-457200" algn="just">
              <a:spcBef>
                <a:spcPts val="340"/>
              </a:spcBef>
              <a:spcAft>
                <a:spcPts val="0"/>
              </a:spcAft>
              <a:buFont typeface="+mj-lt"/>
              <a:buAutoNum type="arabicPeriod"/>
            </a:pPr>
            <a:endParaRPr lang="en-US" sz="2000" dirty="0"/>
          </a:p>
        </p:txBody>
      </p:sp>
      <p:sp>
        <p:nvSpPr>
          <p:cNvPr id="5" name="TextBox 4">
            <a:extLst>
              <a:ext uri="{FF2B5EF4-FFF2-40B4-BE49-F238E27FC236}">
                <a16:creationId xmlns:a16="http://schemas.microsoft.com/office/drawing/2014/main" id="{C42159B3-54C7-5B7A-21A8-1BE9C31AB5A3}"/>
              </a:ext>
            </a:extLst>
          </p:cNvPr>
          <p:cNvSpPr txBox="1"/>
          <p:nvPr/>
        </p:nvSpPr>
        <p:spPr>
          <a:xfrm>
            <a:off x="774144" y="262385"/>
            <a:ext cx="11259140" cy="461665"/>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chemeClr val="bg1"/>
                </a:solidFill>
                <a:hlinkClick r:id="rId4">
                  <a:extLst>
                    <a:ext uri="{A12FA001-AC4F-418D-AE19-62706E023703}">
                      <ahyp:hlinkClr xmlns:ahyp="http://schemas.microsoft.com/office/drawing/2018/hyperlinkcolor" val="tx"/>
                    </a:ext>
                  </a:extLst>
                </a:hlinkClick>
              </a:rPr>
              <a:t> </a:t>
            </a:r>
            <a:r>
              <a:rPr lang="en-US" sz="2400" b="1" dirty="0">
                <a:solidFill>
                  <a:schemeClr val="bg1"/>
                </a:solidFill>
              </a:rPr>
              <a:t>       POTENTIAL OBJECTIVES OF THE PULSE PROJECT </a:t>
            </a:r>
          </a:p>
        </p:txBody>
      </p:sp>
    </p:spTree>
    <p:extLst>
      <p:ext uri="{BB962C8B-B14F-4D97-AF65-F5344CB8AC3E}">
        <p14:creationId xmlns:p14="http://schemas.microsoft.com/office/powerpoint/2010/main" val="71080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144" y="262385"/>
            <a:ext cx="11259140" cy="461665"/>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chemeClr val="bg1"/>
                </a:solidFill>
                <a:hlinkClick r:id="rId3">
                  <a:extLst>
                    <a:ext uri="{A12FA001-AC4F-418D-AE19-62706E023703}">
                      <ahyp:hlinkClr xmlns:ahyp="http://schemas.microsoft.com/office/drawing/2018/hyperlinkcolor" val="tx"/>
                    </a:ext>
                  </a:extLst>
                </a:hlinkClick>
              </a:rPr>
              <a:t> </a:t>
            </a:r>
            <a:r>
              <a:rPr lang="en-US" sz="2400" b="1" dirty="0">
                <a:solidFill>
                  <a:schemeClr val="bg1"/>
                </a:solidFill>
              </a:rPr>
              <a:t>       POTENTIAL RESULTS OF THE PULSE PROJECT </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22758" y="1365003"/>
            <a:ext cx="7168619" cy="6186309"/>
          </a:xfrm>
          <a:prstGeom prst="rect">
            <a:avLst/>
          </a:prstGeom>
          <a:noFill/>
        </p:spPr>
        <p:txBody>
          <a:bodyPr wrap="square" rtlCol="0">
            <a:spAutoFit/>
          </a:bodyPr>
          <a:lstStyle/>
          <a:p>
            <a:pPr algn="just"/>
            <a:r>
              <a:rPr lang="en-US" b="1" dirty="0">
                <a:effectLst/>
                <a:ea typeface="Times New Roman" panose="02020603050405020304" pitchFamily="18" charset="0"/>
              </a:rPr>
              <a:t>The PULSE project is aimed to achieve the following inter-alia:</a:t>
            </a:r>
          </a:p>
          <a:p>
            <a:pPr algn="just"/>
            <a:endParaRPr lang="en-US" dirty="0">
              <a:effectLst/>
              <a:ea typeface="Times New Roman" panose="02020603050405020304" pitchFamily="18" charset="0"/>
            </a:endParaRPr>
          </a:p>
          <a:p>
            <a:pPr marL="342900" indent="-342900" algn="just">
              <a:buFont typeface="Wingdings" panose="05000000000000000000" pitchFamily="2" charset="2"/>
              <a:buChar char="v"/>
            </a:pPr>
            <a:r>
              <a:rPr lang="en-US" b="1" dirty="0">
                <a:ea typeface="Times New Roman" panose="02020603050405020304" pitchFamily="18" charset="0"/>
              </a:rPr>
              <a:t>I</a:t>
            </a:r>
            <a:r>
              <a:rPr lang="en-US" b="1" dirty="0">
                <a:effectLst/>
                <a:ea typeface="Times New Roman" panose="02020603050405020304" pitchFamily="18" charset="0"/>
              </a:rPr>
              <a:t>NTEGRATION OF LAND RECORDS </a:t>
            </a:r>
          </a:p>
          <a:p>
            <a:pPr marL="342900" indent="-342900" algn="just">
              <a:buFont typeface="Wingdings" panose="05000000000000000000" pitchFamily="2" charset="2"/>
              <a:buChar char="v"/>
            </a:pPr>
            <a:endParaRPr lang="en-US" b="1" dirty="0">
              <a:effectLst/>
              <a:ea typeface="Times New Roman" panose="02020603050405020304" pitchFamily="18" charset="0"/>
            </a:endParaRPr>
          </a:p>
          <a:p>
            <a:pPr marL="342900" indent="-342900" algn="just">
              <a:buFont typeface="Wingdings" panose="05000000000000000000" pitchFamily="2" charset="2"/>
              <a:buChar char="v"/>
            </a:pPr>
            <a:r>
              <a:rPr lang="en-US" sz="1800" b="1" dirty="0">
                <a:effectLst/>
                <a:ea typeface="Times New Roman" panose="02020603050405020304" pitchFamily="18" charset="0"/>
              </a:rPr>
              <a:t>IMPROVING</a:t>
            </a:r>
            <a:r>
              <a:rPr lang="en-US" sz="1800" b="1" spc="-75" dirty="0">
                <a:effectLst/>
                <a:ea typeface="Times New Roman" panose="02020603050405020304" pitchFamily="18" charset="0"/>
              </a:rPr>
              <a:t> </a:t>
            </a:r>
            <a:r>
              <a:rPr lang="en-US" sz="1800" b="1" dirty="0">
                <a:effectLst/>
                <a:ea typeface="Times New Roman" panose="02020603050405020304" pitchFamily="18" charset="0"/>
              </a:rPr>
              <a:t>PROCEDURES AND THE LEGAL FRAMEWORK FOR UNIFYING LAND AND PROPERTY MANAGEMENT</a:t>
            </a:r>
            <a:endParaRPr lang="en-US" b="1" dirty="0">
              <a:effectLst/>
              <a:ea typeface="Times New Roman" panose="02020603050405020304" pitchFamily="18" charset="0"/>
            </a:endParaRPr>
          </a:p>
          <a:p>
            <a:pPr marL="342900" indent="-342900" algn="just">
              <a:buFont typeface="Wingdings" panose="05000000000000000000" pitchFamily="2" charset="2"/>
              <a:buChar char="v"/>
            </a:pPr>
            <a:endParaRPr lang="en-US" b="1" dirty="0">
              <a:effectLst/>
              <a:ea typeface="Times New Roman" panose="02020603050405020304" pitchFamily="18" charset="0"/>
            </a:endParaRPr>
          </a:p>
          <a:p>
            <a:pPr marL="342900" indent="-342900" algn="just">
              <a:buFont typeface="Wingdings" panose="05000000000000000000" pitchFamily="2" charset="2"/>
              <a:buChar char="v"/>
            </a:pPr>
            <a:r>
              <a:rPr lang="en-US" b="1" dirty="0">
                <a:ea typeface="Times New Roman" panose="02020603050405020304" pitchFamily="18" charset="0"/>
              </a:rPr>
              <a:t>R</a:t>
            </a:r>
            <a:r>
              <a:rPr lang="en-US" b="1" dirty="0">
                <a:effectLst/>
                <a:ea typeface="Times New Roman" panose="02020603050405020304" pitchFamily="18" charset="0"/>
              </a:rPr>
              <a:t>EDUCTION OF LAND DISPUTES </a:t>
            </a:r>
          </a:p>
          <a:p>
            <a:pPr marL="342900" indent="-342900" algn="just">
              <a:buFont typeface="Wingdings" panose="05000000000000000000" pitchFamily="2" charset="2"/>
              <a:buChar char="v"/>
            </a:pPr>
            <a:endParaRPr lang="en-US" b="1" dirty="0">
              <a:ea typeface="Times New Roman" panose="02020603050405020304" pitchFamily="18" charset="0"/>
            </a:endParaRPr>
          </a:p>
          <a:p>
            <a:pPr marL="342900" indent="-342900" algn="just">
              <a:buFont typeface="Wingdings" panose="05000000000000000000" pitchFamily="2" charset="2"/>
              <a:buChar char="v"/>
            </a:pPr>
            <a:r>
              <a:rPr lang="en-US" b="1" dirty="0">
                <a:ea typeface="Times New Roman" panose="02020603050405020304" pitchFamily="18" charset="0"/>
              </a:rPr>
              <a:t>P</a:t>
            </a:r>
            <a:r>
              <a:rPr lang="en-US" b="1" dirty="0">
                <a:effectLst/>
                <a:ea typeface="Times New Roman" panose="02020603050405020304" pitchFamily="18" charset="0"/>
              </a:rPr>
              <a:t>ARCEL- BASED CADASTRAL MAPPING AND REGISTRATION</a:t>
            </a:r>
          </a:p>
          <a:p>
            <a:pPr marL="342900" indent="-342900" algn="just">
              <a:buFont typeface="Wingdings" panose="05000000000000000000" pitchFamily="2" charset="2"/>
              <a:buChar char="v"/>
            </a:pPr>
            <a:endParaRPr lang="en-US" b="1" dirty="0">
              <a:ea typeface="Times New Roman" panose="02020603050405020304" pitchFamily="18" charset="0"/>
            </a:endParaRPr>
          </a:p>
          <a:p>
            <a:pPr marL="342900" indent="-342900" algn="just">
              <a:buFont typeface="Wingdings" panose="05000000000000000000" pitchFamily="2" charset="2"/>
              <a:buChar char="v"/>
            </a:pPr>
            <a:r>
              <a:rPr lang="en-US" b="1" dirty="0">
                <a:ea typeface="Times New Roman" panose="02020603050405020304" pitchFamily="18" charset="0"/>
              </a:rPr>
              <a:t>PROTECTION OF W</a:t>
            </a:r>
            <a:r>
              <a:rPr lang="en-US" b="1" dirty="0">
                <a:effectLst/>
                <a:ea typeface="Times New Roman" panose="02020603050405020304" pitchFamily="18" charset="0"/>
              </a:rPr>
              <a:t>OMEN’S LAND RIGHTS AND OTHER VULNERABLE GROUPS</a:t>
            </a:r>
          </a:p>
          <a:p>
            <a:pPr marL="342900" indent="-342900" algn="just">
              <a:buFont typeface="Wingdings" panose="05000000000000000000" pitchFamily="2" charset="2"/>
              <a:buChar char="v"/>
            </a:pPr>
            <a:endParaRPr lang="en-US" b="1" dirty="0">
              <a:ea typeface="Times New Roman" panose="02020603050405020304" pitchFamily="18" charset="0"/>
            </a:endParaRPr>
          </a:p>
          <a:p>
            <a:pPr marL="342900" indent="-342900" algn="just">
              <a:buFont typeface="Wingdings" panose="05000000000000000000" pitchFamily="2" charset="2"/>
              <a:buChar char="v"/>
            </a:pPr>
            <a:r>
              <a:rPr lang="en-US" b="1" dirty="0">
                <a:ea typeface="Times New Roman" panose="02020603050405020304" pitchFamily="18" charset="0"/>
              </a:rPr>
              <a:t>DEVELOP </a:t>
            </a:r>
            <a:r>
              <a:rPr lang="en-US" b="1" dirty="0">
                <a:effectLst/>
                <a:ea typeface="Times New Roman" panose="02020603050405020304" pitchFamily="18" charset="0"/>
              </a:rPr>
              <a:t>MODERN LAND VALUATION AND TAXATION INFRASTRUCTURE </a:t>
            </a:r>
            <a:endParaRPr lang="en-US" b="1" dirty="0"/>
          </a:p>
          <a:p>
            <a:pPr algn="just"/>
            <a:endParaRPr lang="en-US" dirty="0"/>
          </a:p>
          <a:p>
            <a:pPr algn="just"/>
            <a:r>
              <a:rPr lang="en-US" b="1" dirty="0"/>
              <a:t> </a:t>
            </a:r>
          </a:p>
          <a:p>
            <a:endParaRPr lang="en-US" dirty="0"/>
          </a:p>
          <a:p>
            <a:endParaRPr lang="en-US" dirty="0"/>
          </a:p>
          <a:p>
            <a:endParaRPr lang="en-US" dirty="0"/>
          </a:p>
          <a:p>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0732" y="1118781"/>
            <a:ext cx="3396534" cy="3566167"/>
          </a:xfrm>
          <a:prstGeom prst="rect">
            <a:avLst/>
          </a:prstGeom>
        </p:spPr>
      </p:pic>
    </p:spTree>
    <p:extLst>
      <p:ext uri="{BB962C8B-B14F-4D97-AF65-F5344CB8AC3E}">
        <p14:creationId xmlns:p14="http://schemas.microsoft.com/office/powerpoint/2010/main" val="135667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860" y="101747"/>
            <a:ext cx="11259140" cy="707886"/>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bg1"/>
                </a:solidFill>
              </a:rPr>
              <a:t> DOES THE EXISTING LEGAL FRAME WORK ADEQUATELY SUPPORTS THE IMPLEMENTATION OF PULSE PROJECT </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59155" y="864235"/>
            <a:ext cx="8551545" cy="10895290"/>
          </a:xfrm>
          <a:prstGeom prst="rect">
            <a:avLst/>
          </a:prstGeom>
          <a:noFill/>
        </p:spPr>
        <p:txBody>
          <a:bodyPr wrap="square" rtlCol="0">
            <a:spAutoFit/>
          </a:bodyPr>
          <a:lstStyle/>
          <a:p>
            <a:pPr algn="just"/>
            <a:endParaRPr lang="en-US" b="1" dirty="0"/>
          </a:p>
          <a:p>
            <a:pPr algn="just"/>
            <a:r>
              <a:rPr lang="en-US" b="1" dirty="0"/>
              <a:t>Following legal  framework exists in support of the implementation of the PULSE activities and inputs;</a:t>
            </a:r>
          </a:p>
          <a:p>
            <a:pPr marL="342900" indent="-342900" algn="just">
              <a:buAutoNum type="arabicPeriod"/>
            </a:pPr>
            <a:r>
              <a:rPr lang="en-US" b="1" dirty="0"/>
              <a:t>The Transfer Of Property Act, 1882(act No. Iv Of 1882); </a:t>
            </a:r>
          </a:p>
          <a:p>
            <a:pPr algn="just"/>
            <a:endParaRPr lang="en-US" b="1" dirty="0"/>
          </a:p>
          <a:p>
            <a:pPr marL="342900" indent="-342900" algn="just">
              <a:buAutoNum type="arabicPeriod"/>
            </a:pPr>
            <a:r>
              <a:rPr lang="en-US" b="1" dirty="0"/>
              <a:t>The Stamp Act, 1899 (Act II of 1899);</a:t>
            </a:r>
          </a:p>
          <a:p>
            <a:pPr marL="342900" indent="-342900" algn="just">
              <a:buAutoNum type="arabicPeriod"/>
            </a:pPr>
            <a:endParaRPr lang="en-US" b="1" dirty="0"/>
          </a:p>
          <a:p>
            <a:pPr marL="342900" indent="-342900" algn="just">
              <a:buFontTx/>
              <a:buAutoNum type="arabicPeriod"/>
            </a:pPr>
            <a:r>
              <a:rPr lang="en-US" b="1" dirty="0"/>
              <a:t>The Registration Act, 1908 (Act </a:t>
            </a:r>
            <a:r>
              <a:rPr lang="en-US" b="1" dirty="0" err="1"/>
              <a:t>Xvi</a:t>
            </a:r>
            <a:r>
              <a:rPr lang="en-US" b="1" dirty="0"/>
              <a:t> Of 1908);</a:t>
            </a:r>
          </a:p>
          <a:p>
            <a:pPr marL="342900" indent="-342900" algn="just">
              <a:buFontTx/>
              <a:buAutoNum type="arabicPeriod"/>
            </a:pPr>
            <a:endParaRPr lang="en-US" b="1" dirty="0"/>
          </a:p>
          <a:p>
            <a:pPr marL="342900" indent="-342900" algn="just">
              <a:buAutoNum type="arabicPeriod"/>
            </a:pPr>
            <a:r>
              <a:rPr lang="en-US" b="1" dirty="0"/>
              <a:t>The Colonization Of Government Lands (Punjab) Act, 1912 (Punjab Act V Of 1912)</a:t>
            </a:r>
            <a:r>
              <a:rPr lang="en-US" dirty="0"/>
              <a:t>; </a:t>
            </a:r>
          </a:p>
          <a:p>
            <a:pPr marL="342900" indent="-342900" algn="just">
              <a:buAutoNum type="arabicPeriod"/>
            </a:pPr>
            <a:r>
              <a:rPr lang="en-US" b="1" dirty="0"/>
              <a:t>The Board Of Revenue Act 1958 ((W.P. Act Xi Of 1957);</a:t>
            </a:r>
          </a:p>
          <a:p>
            <a:pPr marL="342900" indent="-342900" algn="just">
              <a:buAutoNum type="arabicPeriod"/>
            </a:pPr>
            <a:endParaRPr lang="en-US" b="1" dirty="0"/>
          </a:p>
          <a:p>
            <a:pPr marL="342900" indent="-342900" algn="just">
              <a:buAutoNum type="arabicPeriod"/>
            </a:pPr>
            <a:r>
              <a:rPr lang="en-US" b="1" dirty="0"/>
              <a:t>The Punjab Land Revenue Act 1967 (Act </a:t>
            </a:r>
            <a:r>
              <a:rPr lang="en-US" b="1" dirty="0" err="1"/>
              <a:t>Xvii</a:t>
            </a:r>
            <a:r>
              <a:rPr lang="en-US" b="1" dirty="0"/>
              <a:t> Of 1967);</a:t>
            </a:r>
          </a:p>
          <a:p>
            <a:pPr marL="342900" indent="-342900" algn="just">
              <a:buAutoNum type="arabicPeriod"/>
            </a:pPr>
            <a:endParaRPr lang="en-US" b="1" dirty="0"/>
          </a:p>
          <a:p>
            <a:pPr marL="342900" indent="-342900" algn="just">
              <a:buAutoNum type="arabicPeriod"/>
            </a:pPr>
            <a:r>
              <a:rPr lang="en-US" b="1" dirty="0"/>
              <a:t>The Punjab Land Revenue Rules 1968</a:t>
            </a:r>
          </a:p>
          <a:p>
            <a:pPr marL="342900" indent="-342900" algn="just">
              <a:buAutoNum type="arabicPeriod"/>
            </a:pPr>
            <a:endParaRPr lang="en-US" b="1" dirty="0"/>
          </a:p>
          <a:p>
            <a:pPr marL="342900" indent="-342900" algn="just">
              <a:buAutoNum type="arabicPeriod"/>
            </a:pPr>
            <a:r>
              <a:rPr lang="en-US" b="1" dirty="0"/>
              <a:t>The Punjab Jinnah </a:t>
            </a:r>
            <a:r>
              <a:rPr lang="en-US" b="1" dirty="0" err="1"/>
              <a:t>Abadis</a:t>
            </a:r>
            <a:r>
              <a:rPr lang="en-US" b="1" dirty="0"/>
              <a:t> For Non-proprietors In Rural Areas Act 1986 (Act Iii Of 1986)</a:t>
            </a:r>
          </a:p>
          <a:p>
            <a:pPr marL="342900" indent="-342900" algn="just">
              <a:buAutoNum type="arabicPeriod"/>
            </a:pPr>
            <a:r>
              <a:rPr lang="en-US" b="1" dirty="0"/>
              <a:t>The Punjab </a:t>
            </a:r>
            <a:r>
              <a:rPr lang="en-US" b="1" dirty="0" err="1"/>
              <a:t>Katchi</a:t>
            </a:r>
            <a:r>
              <a:rPr lang="en-US" b="1" dirty="0"/>
              <a:t> </a:t>
            </a:r>
            <a:r>
              <a:rPr lang="en-US" b="1" dirty="0" err="1"/>
              <a:t>Abadis</a:t>
            </a:r>
            <a:r>
              <a:rPr lang="en-US" b="1" dirty="0"/>
              <a:t> Act, 1992 (Act </a:t>
            </a:r>
            <a:r>
              <a:rPr lang="en-US" b="1" dirty="0" err="1"/>
              <a:t>Viii</a:t>
            </a:r>
            <a:r>
              <a:rPr lang="en-US" b="1" dirty="0"/>
              <a:t> Of 1992);</a:t>
            </a:r>
          </a:p>
          <a:p>
            <a:pPr marL="342900" indent="-342900" algn="just">
              <a:buAutoNum type="arabicPeriod"/>
            </a:pPr>
            <a:endParaRPr lang="en-US" b="1" dirty="0"/>
          </a:p>
          <a:p>
            <a:pPr marL="342900" indent="-342900" algn="just">
              <a:buAutoNum type="arabicPeriod"/>
            </a:pPr>
            <a:r>
              <a:rPr lang="en-US" b="1" dirty="0"/>
              <a:t>The Punjab Land Records Authority Act 2017 (Act Vi Of 2017);</a:t>
            </a:r>
          </a:p>
          <a:p>
            <a:pPr marL="342900" indent="-342900" algn="just">
              <a:buAutoNum type="arabicPeriod" startAt="8"/>
            </a:pPr>
            <a:endParaRPr lang="en-US" b="1" dirty="0"/>
          </a:p>
          <a:p>
            <a:pPr marL="342900" indent="-342900" algn="just">
              <a:buAutoNum type="arabicPeriod" startAt="7"/>
            </a:pPr>
            <a:endParaRPr lang="en-US" b="1" dirty="0"/>
          </a:p>
          <a:p>
            <a:pPr marL="342900" indent="-342900" algn="just">
              <a:buAutoNum type="arabicPeriod" startAt="3"/>
            </a:pPr>
            <a:endParaRPr lang="en-US" dirty="0"/>
          </a:p>
          <a:p>
            <a:pPr algn="just"/>
            <a:endParaRPr lang="en-US" dirty="0"/>
          </a:p>
          <a:p>
            <a:pPr marL="342900" indent="-342900" algn="just">
              <a:buAutoNum type="arabicPeriod" startAt="3"/>
            </a:pPr>
            <a:endParaRPr lang="en-US" dirty="0"/>
          </a:p>
          <a:p>
            <a:pPr marL="342900" indent="-342900" algn="just">
              <a:buAutoNum type="arabicPeriod" startAt="3"/>
            </a:pPr>
            <a:endParaRPr lang="en-US" dirty="0"/>
          </a:p>
          <a:p>
            <a:pPr algn="just"/>
            <a:r>
              <a:rPr lang="en-US" dirty="0"/>
              <a:t> </a:t>
            </a:r>
          </a:p>
          <a:p>
            <a:pPr algn="just"/>
            <a:endParaRPr lang="en-US" dirty="0"/>
          </a:p>
          <a:p>
            <a:pPr algn="just"/>
            <a:endParaRPr lang="en-US" b="1" dirty="0"/>
          </a:p>
          <a:p>
            <a:pPr algn="just"/>
            <a:endParaRPr lang="en-US" b="1" dirty="0"/>
          </a:p>
          <a:p>
            <a:pPr algn="just"/>
            <a:endParaRPr lang="en-US" dirty="0"/>
          </a:p>
          <a:p>
            <a:pPr algn="just"/>
            <a:endParaRPr lang="en-US" dirty="0"/>
          </a:p>
          <a:p>
            <a:pPr algn="just"/>
            <a:r>
              <a:rPr lang="en-US" b="1" dirty="0"/>
              <a:t> </a:t>
            </a:r>
          </a:p>
          <a:p>
            <a:endParaRPr lang="en-US" dirty="0"/>
          </a:p>
          <a:p>
            <a:endParaRPr lang="en-US" dirty="0"/>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731" y="1118781"/>
            <a:ext cx="4181865" cy="35661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144" y="460094"/>
            <a:ext cx="11259140" cy="400110"/>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bg1"/>
                </a:solidFill>
              </a:rPr>
              <a:t>                                THE PUNJAB LAND REVENUE ACT 1967</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22758" y="1365003"/>
            <a:ext cx="8465791" cy="6186309"/>
          </a:xfrm>
          <a:prstGeom prst="rect">
            <a:avLst/>
          </a:prstGeom>
          <a:noFill/>
        </p:spPr>
        <p:txBody>
          <a:bodyPr wrap="square" rtlCol="0">
            <a:spAutoFit/>
          </a:bodyPr>
          <a:lstStyle/>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Sections </a:t>
            </a:r>
            <a:r>
              <a:rPr lang="en-US" b="1" dirty="0"/>
              <a:t>41-A, 41-B, 42-A, 135-A provides</a:t>
            </a:r>
            <a:r>
              <a:rPr lang="en-US" dirty="0"/>
              <a:t> legal cover to the Computerized Land Records. The Parcel based mapping system shall be linked with the computerized Land Records.</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b="1" dirty="0"/>
              <a:t>Section 55 </a:t>
            </a:r>
            <a:r>
              <a:rPr lang="en-US" dirty="0"/>
              <a:t>of the said act confers that with the approval of the provincial Government the Board of Revenue may prescribe the language in which records and registers are to be made and maintained.</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b="1" dirty="0"/>
              <a:t>Section 116 </a:t>
            </a:r>
            <a:r>
              <a:rPr lang="en-US" dirty="0"/>
              <a:t>of the Punjab Land Revenue Act of 1967 empowers the Board of Revenue  to issue notification for the survey of any land in any part of the province, which is important for cadastral mapping based on digital survey.</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b="1" dirty="0"/>
              <a:t>Section</a:t>
            </a:r>
            <a:r>
              <a:rPr lang="en-US" dirty="0"/>
              <a:t> </a:t>
            </a:r>
            <a:r>
              <a:rPr lang="en-US" b="1" dirty="0"/>
              <a:t>118, 119, 120, 121 </a:t>
            </a:r>
            <a:r>
              <a:rPr lang="en-US" dirty="0"/>
              <a:t>of the Act provide the detailed mechanism for land survey. An agency other than the revenue officers and village officers can be deputed by the Board of Revenue under section 120 of the said Act</a:t>
            </a:r>
          </a:p>
          <a:p>
            <a:pPr marL="285750" indent="-285750" algn="just">
              <a:buFont typeface="Wingdings" panose="05000000000000000000" pitchFamily="2" charset="2"/>
              <a:buChar char="v"/>
            </a:pPr>
            <a:endParaRPr lang="en-US" dirty="0"/>
          </a:p>
          <a:p>
            <a:pPr algn="just"/>
            <a:endParaRPr lang="en-US" dirty="0"/>
          </a:p>
          <a:p>
            <a:pPr marL="285750" indent="-285750" algn="just">
              <a:buFont typeface="Wingdings" panose="05000000000000000000" pitchFamily="2" charset="2"/>
              <a:buChar char="v"/>
            </a:pPr>
            <a:endParaRPr lang="en-US" dirty="0"/>
          </a:p>
          <a:p>
            <a:endParaRPr lang="en-US" dirty="0"/>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731" y="1118781"/>
            <a:ext cx="4181865" cy="35661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420" y="472450"/>
            <a:ext cx="11259140" cy="400110"/>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bg1"/>
                </a:solidFill>
              </a:rPr>
              <a:t>                                THE PUNJAB LAND REVENUE RULES 1968</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22758" y="1039248"/>
            <a:ext cx="8465791" cy="6740307"/>
          </a:xfrm>
          <a:prstGeom prst="rect">
            <a:avLst/>
          </a:prstGeom>
          <a:noFill/>
        </p:spPr>
        <p:txBody>
          <a:bodyPr wrap="square" rtlCol="0">
            <a:spAutoFit/>
          </a:bodyPr>
          <a:lstStyle/>
          <a:p>
            <a:pPr algn="just"/>
            <a:r>
              <a:rPr lang="en-US" b="1" dirty="0"/>
              <a:t>The relevant provisions providing legal cover to computerization of land records.</a:t>
            </a:r>
          </a:p>
          <a:p>
            <a:pPr algn="just"/>
            <a:endParaRPr lang="en-US" b="1" dirty="0"/>
          </a:p>
          <a:p>
            <a:pPr marL="285750" indent="-285750" algn="just">
              <a:buFont typeface="Wingdings" panose="05000000000000000000" pitchFamily="2" charset="2"/>
              <a:buChar char="v"/>
            </a:pPr>
            <a:r>
              <a:rPr lang="en-US" b="1" dirty="0"/>
              <a:t>‘Computerized Record’</a:t>
            </a:r>
            <a:r>
              <a:rPr lang="en-US" dirty="0"/>
              <a:t> includes documents, records, data, information,       communications, transactions, reports and maps in electronic, digital or       computerized form;</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b="1" dirty="0"/>
              <a:t>‘Electronic Signatures’</a:t>
            </a:r>
            <a:r>
              <a:rPr lang="en-US" dirty="0"/>
              <a:t> means any letters, thumb impressions, numbers, symbols, images, characters or combination thereof obtained through electrical, digital, magnetic, optical, biometric, electro-chemical, wireless or electromagnetic technology, applied to, incorporated in or associated with the  computerized record, with the intention of authenticating or approving the same, in order to establish authenticity or integrity or both;</a:t>
            </a:r>
          </a:p>
          <a:p>
            <a:pPr algn="just"/>
            <a:endParaRPr lang="en-US" dirty="0"/>
          </a:p>
          <a:p>
            <a:pPr marL="285750" indent="-285750" algn="just">
              <a:buFont typeface="Wingdings" panose="05000000000000000000" pitchFamily="2" charset="2"/>
              <a:buChar char="v"/>
            </a:pPr>
            <a:r>
              <a:rPr lang="en-US" dirty="0"/>
              <a:t>Rule </a:t>
            </a:r>
            <a:r>
              <a:rPr lang="en-US" b="1" dirty="0"/>
              <a:t>36-A </a:t>
            </a:r>
            <a:r>
              <a:rPr lang="en-US" dirty="0"/>
              <a:t>Grant of certified copies of record or extracts at the Service Centre.</a:t>
            </a:r>
          </a:p>
          <a:p>
            <a:pPr algn="just"/>
            <a:endParaRPr lang="en-US" dirty="0"/>
          </a:p>
          <a:p>
            <a:pPr marL="285750" indent="-285750" algn="just">
              <a:buFont typeface="Wingdings" panose="05000000000000000000" pitchFamily="2" charset="2"/>
              <a:buChar char="v"/>
            </a:pPr>
            <a:r>
              <a:rPr lang="en-US" b="1" dirty="0"/>
              <a:t>[PART IV-APREPARATION AND MAINTENANCE OF COMPUTERIZED RECORD</a:t>
            </a:r>
          </a:p>
          <a:p>
            <a:pPr algn="just"/>
            <a:endParaRPr lang="en-US" b="1" dirty="0"/>
          </a:p>
          <a:p>
            <a:pPr algn="just"/>
            <a:r>
              <a:rPr lang="en-US" b="1" dirty="0"/>
              <a:t>37-B</a:t>
            </a:r>
            <a:r>
              <a:rPr lang="en-US" dirty="0"/>
              <a:t>. Preparation of computerized record of rights and periodical records.</a:t>
            </a:r>
          </a:p>
          <a:p>
            <a:pPr algn="just"/>
            <a:r>
              <a:rPr lang="en-US" b="1" dirty="0"/>
              <a:t>37-C. </a:t>
            </a:r>
            <a:r>
              <a:rPr lang="en-US" dirty="0"/>
              <a:t>Making of records at Service Centre after the notified date.</a:t>
            </a:r>
          </a:p>
          <a:p>
            <a:pPr algn="just"/>
            <a:endParaRPr lang="en-US" dirty="0"/>
          </a:p>
          <a:p>
            <a:pPr marL="285750" indent="-285750" algn="just">
              <a:buFont typeface="Wingdings" panose="05000000000000000000" pitchFamily="2" charset="2"/>
              <a:buChar char="v"/>
            </a:pPr>
            <a:endParaRPr lang="en-US" dirty="0"/>
          </a:p>
          <a:p>
            <a:endParaRPr lang="en-US" dirty="0"/>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731" y="1118781"/>
            <a:ext cx="4181865" cy="35661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420" y="472450"/>
            <a:ext cx="11259140" cy="400110"/>
          </a:xfrm>
          <a:prstGeom prst="rect">
            <a:avLst/>
          </a:prstGeom>
          <a:solidFill>
            <a:srgbClr val="010B82"/>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bg1"/>
                </a:solidFill>
              </a:rPr>
              <a:t>                    THE PUNJAB LAND RECORDS AUTHORITY ACT 2017</a:t>
            </a:r>
          </a:p>
        </p:txBody>
      </p:sp>
      <p:cxnSp>
        <p:nvCxnSpPr>
          <p:cNvPr id="3" name="Google Shape;150;p21"/>
          <p:cNvCxnSpPr/>
          <p:nvPr/>
        </p:nvCxnSpPr>
        <p:spPr>
          <a:xfrm>
            <a:off x="1171620" y="1118781"/>
            <a:ext cx="4243660" cy="0"/>
          </a:xfrm>
          <a:prstGeom prst="straightConnector1">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64" y="5428336"/>
            <a:ext cx="1322567" cy="1097731"/>
          </a:xfrm>
          <a:prstGeom prst="rect">
            <a:avLst/>
          </a:prstGeom>
        </p:spPr>
      </p:pic>
      <p:sp>
        <p:nvSpPr>
          <p:cNvPr id="6" name="Rectangle 5"/>
          <p:cNvSpPr/>
          <p:nvPr/>
        </p:nvSpPr>
        <p:spPr>
          <a:xfrm>
            <a:off x="0" y="0"/>
            <a:ext cx="750096" cy="6932428"/>
          </a:xfrm>
          <a:prstGeom prst="rect">
            <a:avLst/>
          </a:prstGeom>
          <a:solidFill>
            <a:srgbClr val="03AA5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33390" y="1365003"/>
            <a:ext cx="7168619" cy="7230313"/>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The Punjab Land Records Authority Act 2017 is in force, being a special law providing computerization of the land record and has an overriding effect on other provincial laws. </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Moreover, the PLRA, is empowered to prescribe the process of digitalization and specify the documents forming part of computerized records. </a:t>
            </a:r>
          </a:p>
          <a:p>
            <a:pPr marL="457200" marR="0" algn="just">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14. Preparation of land record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Authority shall, in the prescribed manner, prepare, amend and keep the land record.</a:t>
            </a:r>
          </a:p>
          <a:p>
            <a:pPr marL="457200" marR="0" algn="just">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15. Documents included in land records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Authority shall specify the documents forming part of record-of-rights which are to be computerized, and such computerization shall be done in such form and manner as may be prescribed.</a:t>
            </a:r>
          </a:p>
          <a:p>
            <a:pPr marL="457200" marR="0" algn="just">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v"/>
            </a:pPr>
            <a:endParaRPr lang="en-US" dirty="0"/>
          </a:p>
          <a:p>
            <a:pPr algn="just"/>
            <a:endParaRPr lang="en-US" dirty="0"/>
          </a:p>
          <a:p>
            <a:pPr algn="just"/>
            <a:r>
              <a:rPr lang="en-US" b="1" dirty="0"/>
              <a:t> </a:t>
            </a:r>
          </a:p>
          <a:p>
            <a:endParaRPr lang="en-US" dirty="0"/>
          </a:p>
          <a:p>
            <a:endParaRPr lang="en-US" dirty="0"/>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731" y="1118781"/>
            <a:ext cx="4181865" cy="35661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1582</Words>
  <Application>Microsoft Office PowerPoint</Application>
  <PresentationFormat>Widescreen</PresentationFormat>
  <Paragraphs>188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 Yousaf</dc:creator>
  <cp:lastModifiedBy>Lenovo</cp:lastModifiedBy>
  <cp:revision>120</cp:revision>
  <dcterms:created xsi:type="dcterms:W3CDTF">2023-06-16T11:55:58Z</dcterms:created>
  <dcterms:modified xsi:type="dcterms:W3CDTF">2023-06-19T11:30:38Z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1033-4.9.0.7859</vt:lpwstr>
  </property>
</Properties>
</file>